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40" r:id="rId2"/>
    <p:sldId id="472" r:id="rId3"/>
    <p:sldId id="491" r:id="rId4"/>
    <p:sldId id="476" r:id="rId5"/>
    <p:sldId id="477" r:id="rId6"/>
    <p:sldId id="478" r:id="rId7"/>
    <p:sldId id="479" r:id="rId8"/>
    <p:sldId id="480" r:id="rId9"/>
    <p:sldId id="481" r:id="rId10"/>
    <p:sldId id="492" r:id="rId11"/>
    <p:sldId id="487" r:id="rId12"/>
    <p:sldId id="495" r:id="rId13"/>
    <p:sldId id="496" r:id="rId14"/>
    <p:sldId id="488" r:id="rId15"/>
    <p:sldId id="497" r:id="rId16"/>
    <p:sldId id="392" r:id="rId17"/>
    <p:sldId id="467" r:id="rId18"/>
    <p:sldId id="475" r:id="rId19"/>
    <p:sldId id="460" r:id="rId20"/>
    <p:sldId id="489" r:id="rId21"/>
    <p:sldId id="484" r:id="rId22"/>
    <p:sldId id="490" r:id="rId23"/>
    <p:sldId id="485" r:id="rId24"/>
    <p:sldId id="468" r:id="rId25"/>
    <p:sldId id="471" r:id="rId26"/>
    <p:sldId id="494" r:id="rId27"/>
    <p:sldId id="474" r:id="rId28"/>
    <p:sldId id="470" r:id="rId29"/>
    <p:sldId id="448" r:id="rId30"/>
    <p:sldId id="449" r:id="rId31"/>
    <p:sldId id="451" r:id="rId32"/>
    <p:sldId id="453" r:id="rId33"/>
    <p:sldId id="456" r:id="rId34"/>
    <p:sldId id="457" r:id="rId35"/>
    <p:sldId id="458" r:id="rId36"/>
    <p:sldId id="376" r:id="rId37"/>
    <p:sldId id="396" r:id="rId38"/>
    <p:sldId id="397" r:id="rId39"/>
    <p:sldId id="469" r:id="rId40"/>
    <p:sldId id="403" r:id="rId41"/>
    <p:sldId id="380" r:id="rId42"/>
    <p:sldId id="381" r:id="rId43"/>
    <p:sldId id="382" r:id="rId44"/>
    <p:sldId id="398" r:id="rId45"/>
    <p:sldId id="384" r:id="rId46"/>
    <p:sldId id="399" r:id="rId47"/>
    <p:sldId id="400" r:id="rId48"/>
    <p:sldId id="388" r:id="rId49"/>
    <p:sldId id="391" r:id="rId50"/>
    <p:sldId id="404" r:id="rId51"/>
  </p:sldIdLst>
  <p:sldSz cx="9144000" cy="6858000" type="screen4x3"/>
  <p:notesSz cx="6834188" cy="9979025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4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4" userDrawn="1">
          <p15:clr>
            <a:srgbClr val="A4A3A4"/>
          </p15:clr>
        </p15:guide>
        <p15:guide id="2" pos="215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00"/>
    <a:srgbClr val="FF5050"/>
    <a:srgbClr val="990000"/>
    <a:srgbClr val="FFFF00"/>
    <a:srgbClr val="D00000"/>
    <a:srgbClr val="006800"/>
    <a:srgbClr val="009F00"/>
    <a:srgbClr val="FF0000"/>
    <a:srgbClr val="0086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192" autoAdjust="0"/>
  </p:normalViewPr>
  <p:slideViewPr>
    <p:cSldViewPr>
      <p:cViewPr>
        <p:scale>
          <a:sx n="90" d="100"/>
          <a:sy n="90" d="100"/>
        </p:scale>
        <p:origin x="-882" y="318"/>
      </p:cViewPr>
      <p:guideLst>
        <p:guide orient="horz" pos="2064"/>
        <p:guide pos="2640"/>
      </p:guideLst>
    </p:cSldViewPr>
  </p:slideViewPr>
  <p:outlineViewPr>
    <p:cViewPr>
      <p:scale>
        <a:sx n="33" d="100"/>
        <a:sy n="33" d="100"/>
      </p:scale>
      <p:origin x="0" y="37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120"/>
      </p:cViewPr>
      <p:guideLst>
        <p:guide orient="horz" pos="3144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UPM%202014\Q2%202014\Gauge%20Q2%2011%20julai%202014%20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Gauge%20Q3%20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Gauge%20Q3%2020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3%202014\Gauge%20Q3%20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3%202014\Gauge%20Q3%20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138"/>
          <c:h val="0.967391304347826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FM!$T$53:$T$57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FM!$U$53:$U$57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43E-2"/>
          <c:y val="1.6085811942092163E-2"/>
          <c:w val="0.96514871652554224"/>
          <c:h val="0.965148716525542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8.6102066855267972E-3"/>
                  <c:y val="0.296491440139078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14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FM!$W$53:$W$55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FM!$X$53:$X$55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38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Library!$T$57:$T$61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Library!$U$57:$U$61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32E-2"/>
          <c:y val="1.6085811942092163E-2"/>
          <c:w val="0.96514871652554179"/>
          <c:h val="0.965148716525541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5052732038660162E-2"/>
                  <c:y val="0.27802228963904957"/>
                </c:manualLayout>
              </c:layout>
              <c:tx>
                <c:rich>
                  <a:bodyPr/>
                  <a:lstStyle/>
                  <a:p>
                    <a:pPr>
                      <a:defRPr lang="en-MY" sz="1600"/>
                    </a:pPr>
                    <a:r>
                      <a:rPr lang="en-US" sz="1600" dirty="0" smtClean="0"/>
                      <a:t>100</a:t>
                    </a:r>
                    <a:endParaRPr lang="en-US" sz="16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18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Library!$W$57:$W$59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Library!$X$57:$X$59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83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'[Gauge Q3 2014.xlsx]RNI'!$U$56:$U$60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'[Gauge Q3 2014.xlsx]RNI'!$V$56:$V$60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74E-2"/>
          <c:y val="1.6085811942092163E-2"/>
          <c:w val="0.96514871652554424"/>
          <c:h val="0.965148716525544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20825899201337375"/>
                  <c:y val="0.28606955194278827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82.6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16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'[Gauge Q3 2014.xlsx]RNI'!$X$56:$X$58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'[Gauge Q3 2014.xlsx]RNI'!$Y$56:$Y$58</c:f>
              <c:numCache>
                <c:formatCode>General</c:formatCode>
                <c:ptCount val="3"/>
                <c:pt idx="0">
                  <c:v>82.635607085994693</c:v>
                </c:pt>
                <c:pt idx="1">
                  <c:v>1</c:v>
                </c:pt>
                <c:pt idx="2">
                  <c:v>116.36439291400531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642857555103E-2"/>
          <c:y val="1.2051001173571318E-3"/>
          <c:w val="0.95187165775401794"/>
          <c:h val="0.96739130434782605"/>
        </c:manualLayout>
      </c:layout>
      <c:doughnutChart>
        <c:varyColors val="1"/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687E-2"/>
          <c:y val="1.6085811942092163E-2"/>
          <c:w val="0.96514871652553924"/>
          <c:h val="0.965148716525539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6.8503934134634681E-2"/>
                  <c:y val="0.33626985926704089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MY" sz="1800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18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Monitoring!$AZ$12:$AZ$14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Monitoring!$BP$12:$BP$14</c:f>
              <c:numCache>
                <c:formatCode>General</c:formatCode>
                <c:ptCount val="3"/>
                <c:pt idx="0">
                  <c:v>94.826829558152667</c:v>
                </c:pt>
                <c:pt idx="1">
                  <c:v>1</c:v>
                </c:pt>
                <c:pt idx="2">
                  <c:v>104.17317044184733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6964328322595"/>
          <c:y val="0.1065505379058951"/>
          <c:w val="0.55506830112145078"/>
          <c:h val="0.7341845409751345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Academic 
Reputation (40%)</c:v>
                </c:pt>
                <c:pt idx="1">
                  <c:v>Employer 
Reputation (10%)</c:v>
                </c:pt>
                <c:pt idx="2">
                  <c:v>Faculty 
Student (20%)</c:v>
                </c:pt>
                <c:pt idx="3">
                  <c:v>International 
Faculty (5%)</c:v>
                </c:pt>
                <c:pt idx="4">
                  <c:v>International 
Students (5%)</c:v>
                </c:pt>
                <c:pt idx="5">
                  <c:v>Citations 
per Faculty (20%)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36.799999999999997</c:v>
                </c:pt>
                <c:pt idx="1">
                  <c:v>11.1</c:v>
                </c:pt>
                <c:pt idx="2">
                  <c:v>62.5</c:v>
                </c:pt>
                <c:pt idx="3">
                  <c:v>9.3000000000000007</c:v>
                </c:pt>
                <c:pt idx="4">
                  <c:v>42.3</c:v>
                </c:pt>
                <c:pt idx="5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Academic 
Reputation (40%)</c:v>
                </c:pt>
                <c:pt idx="1">
                  <c:v>Employer 
Reputation (10%)</c:v>
                </c:pt>
                <c:pt idx="2">
                  <c:v>Faculty 
Student (20%)</c:v>
                </c:pt>
                <c:pt idx="3">
                  <c:v>International 
Faculty (5%)</c:v>
                </c:pt>
                <c:pt idx="4">
                  <c:v>International 
Students (5%)</c:v>
                </c:pt>
                <c:pt idx="5">
                  <c:v>Citations 
per Faculty (20%)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41.4</c:v>
                </c:pt>
                <c:pt idx="1">
                  <c:v>29.3</c:v>
                </c:pt>
                <c:pt idx="2">
                  <c:v>50.4</c:v>
                </c:pt>
                <c:pt idx="3">
                  <c:v>17.399999999999999</c:v>
                </c:pt>
                <c:pt idx="4">
                  <c:v>40</c:v>
                </c:pt>
                <c:pt idx="5">
                  <c:v>4.2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Academic 
Reputation (40%)</c:v>
                </c:pt>
                <c:pt idx="1">
                  <c:v>Employer 
Reputation (10%)</c:v>
                </c:pt>
                <c:pt idx="2">
                  <c:v>Faculty 
Student (20%)</c:v>
                </c:pt>
                <c:pt idx="3">
                  <c:v>International 
Faculty (5%)</c:v>
                </c:pt>
                <c:pt idx="4">
                  <c:v>International 
Students (5%)</c:v>
                </c:pt>
                <c:pt idx="5">
                  <c:v>Citations 
per Faculty (20%)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38.700000000000003</c:v>
                </c:pt>
                <c:pt idx="1">
                  <c:v>38</c:v>
                </c:pt>
                <c:pt idx="2">
                  <c:v>44</c:v>
                </c:pt>
                <c:pt idx="3">
                  <c:v>13.1</c:v>
                </c:pt>
                <c:pt idx="4">
                  <c:v>39.4</c:v>
                </c:pt>
                <c:pt idx="5">
                  <c:v>6.1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158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Academic 
Reputation (40%)</c:v>
                </c:pt>
                <c:pt idx="1">
                  <c:v>Employer 
Reputation (10%)</c:v>
                </c:pt>
                <c:pt idx="2">
                  <c:v>Faculty 
Student (20%)</c:v>
                </c:pt>
                <c:pt idx="3">
                  <c:v>International 
Faculty (5%)</c:v>
                </c:pt>
                <c:pt idx="4">
                  <c:v>International 
Students (5%)</c:v>
                </c:pt>
                <c:pt idx="5">
                  <c:v>Citations 
per Faculty (20%)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45.7</c:v>
                </c:pt>
                <c:pt idx="1">
                  <c:v>36.4</c:v>
                </c:pt>
                <c:pt idx="2">
                  <c:v>43.2</c:v>
                </c:pt>
                <c:pt idx="3">
                  <c:v>31.3</c:v>
                </c:pt>
                <c:pt idx="4">
                  <c:v>44.8</c:v>
                </c:pt>
                <c:pt idx="5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76032"/>
        <c:axId val="94877952"/>
      </c:radarChart>
      <c:catAx>
        <c:axId val="9487603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ms-MY"/>
          </a:p>
        </c:txPr>
        <c:crossAx val="94877952"/>
        <c:crosses val="autoZero"/>
        <c:auto val="1"/>
        <c:lblAlgn val="ctr"/>
        <c:lblOffset val="100"/>
        <c:noMultiLvlLbl val="0"/>
      </c:catAx>
      <c:valAx>
        <c:axId val="948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ms-MY"/>
          </a:p>
        </c:txPr>
        <c:crossAx val="94876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5202835263591"/>
          <c:y val="0.93691964042070464"/>
          <c:w val="0.53611322068223533"/>
          <c:h val="3.55534340721129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/>
          </a:pPr>
          <a:endParaRPr lang="ms-M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ms-MY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8184691199317"/>
          <c:y val="8.4906747349488013E-2"/>
          <c:w val="0.50640701162354707"/>
          <c:h val="0.8023060238918381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Academic Reputation</c:v>
                </c:pt>
                <c:pt idx="1">
                  <c:v>Employer Reputation </c:v>
                </c:pt>
                <c:pt idx="2">
                  <c:v>Faculty Student </c:v>
                </c:pt>
                <c:pt idx="3">
                  <c:v>Paper per Faculty </c:v>
                </c:pt>
                <c:pt idx="4">
                  <c:v>Citations per Paper</c:v>
                </c:pt>
                <c:pt idx="5">
                  <c:v>International Faculty </c:v>
                </c:pt>
                <c:pt idx="6">
                  <c:v>International Students</c:v>
                </c:pt>
                <c:pt idx="7">
                  <c:v>Inbound Exchange</c:v>
                </c:pt>
                <c:pt idx="8">
                  <c:v>Outbound Exchange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65.5</c:v>
                </c:pt>
                <c:pt idx="1">
                  <c:v>62.8</c:v>
                </c:pt>
                <c:pt idx="2">
                  <c:v>70.2</c:v>
                </c:pt>
                <c:pt idx="3">
                  <c:v>26.7</c:v>
                </c:pt>
                <c:pt idx="4">
                  <c:v>12.8</c:v>
                </c:pt>
                <c:pt idx="5">
                  <c:v>38.9</c:v>
                </c:pt>
                <c:pt idx="6">
                  <c:v>82.3</c:v>
                </c:pt>
                <c:pt idx="7">
                  <c:v>44</c:v>
                </c:pt>
                <c:pt idx="8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FF0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Academic Reputation</c:v>
                </c:pt>
                <c:pt idx="1">
                  <c:v>Employer Reputation </c:v>
                </c:pt>
                <c:pt idx="2">
                  <c:v>Faculty Student </c:v>
                </c:pt>
                <c:pt idx="3">
                  <c:v>Paper per Faculty </c:v>
                </c:pt>
                <c:pt idx="4">
                  <c:v>Citations per Paper</c:v>
                </c:pt>
                <c:pt idx="5">
                  <c:v>International Faculty </c:v>
                </c:pt>
                <c:pt idx="6">
                  <c:v>International Students</c:v>
                </c:pt>
                <c:pt idx="7">
                  <c:v>Inbound Exchange</c:v>
                </c:pt>
                <c:pt idx="8">
                  <c:v>Outbound Exchange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74.099999999999994</c:v>
                </c:pt>
                <c:pt idx="1">
                  <c:v>65.5</c:v>
                </c:pt>
                <c:pt idx="2">
                  <c:v>61.2</c:v>
                </c:pt>
                <c:pt idx="3">
                  <c:v>33</c:v>
                </c:pt>
                <c:pt idx="4">
                  <c:v>15.7</c:v>
                </c:pt>
                <c:pt idx="5">
                  <c:v>28.8</c:v>
                </c:pt>
                <c:pt idx="6">
                  <c:v>86.4</c:v>
                </c:pt>
                <c:pt idx="7">
                  <c:v>27.2</c:v>
                </c:pt>
                <c:pt idx="8">
                  <c:v>48.4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99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Academic Reputation</c:v>
                </c:pt>
                <c:pt idx="1">
                  <c:v>Employer Reputation </c:v>
                </c:pt>
                <c:pt idx="2">
                  <c:v>Faculty Student </c:v>
                </c:pt>
                <c:pt idx="3">
                  <c:v>Paper per Faculty </c:v>
                </c:pt>
                <c:pt idx="4">
                  <c:v>Citations per Paper</c:v>
                </c:pt>
                <c:pt idx="5">
                  <c:v>International Faculty </c:v>
                </c:pt>
                <c:pt idx="6">
                  <c:v>International Students</c:v>
                </c:pt>
                <c:pt idx="7">
                  <c:v>Inbound Exchange</c:v>
                </c:pt>
                <c:pt idx="8">
                  <c:v>Outbound Exchange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74.2</c:v>
                </c:pt>
                <c:pt idx="1">
                  <c:v>63.2</c:v>
                </c:pt>
                <c:pt idx="2">
                  <c:v>59.4</c:v>
                </c:pt>
                <c:pt idx="3">
                  <c:v>39.799999999999997</c:v>
                </c:pt>
                <c:pt idx="4">
                  <c:v>20.7</c:v>
                </c:pt>
                <c:pt idx="5">
                  <c:v>63.5</c:v>
                </c:pt>
                <c:pt idx="6">
                  <c:v>89.4</c:v>
                </c:pt>
                <c:pt idx="7">
                  <c:v>10.9</c:v>
                </c:pt>
                <c:pt idx="8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80224"/>
        <c:axId val="113782144"/>
      </c:radarChart>
      <c:catAx>
        <c:axId val="1137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ms-MY"/>
          </a:p>
        </c:txPr>
        <c:crossAx val="113782144"/>
        <c:crosses val="autoZero"/>
        <c:auto val="1"/>
        <c:lblAlgn val="ctr"/>
        <c:lblOffset val="100"/>
        <c:noMultiLvlLbl val="0"/>
      </c:catAx>
      <c:valAx>
        <c:axId val="1137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ms-MY"/>
          </a:p>
        </c:txPr>
        <c:crossAx val="1137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130463726685733"/>
          <c:y val="0.79167280024441733"/>
          <c:w val="0.50487982082156502"/>
          <c:h val="4.2077647965113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ms-M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ms-M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105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TNL!$T$54:$T$58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TNL!$U$54:$U$58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84E-2"/>
          <c:y val="1.6085811942092163E-2"/>
          <c:w val="0.96514871652554479"/>
          <c:h val="0.965148716525544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1564140894611846"/>
                  <c:y val="0.33114457253799018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MY" sz="1400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24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TNL!$W$54:$W$56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TNL!$X$54:$X$56</c:f>
              <c:numCache>
                <c:formatCode>General</c:formatCode>
                <c:ptCount val="3"/>
                <c:pt idx="0">
                  <c:v>95.744866487740538</c:v>
                </c:pt>
                <c:pt idx="1">
                  <c:v>1</c:v>
                </c:pt>
                <c:pt idx="2">
                  <c:v>103.25513351225946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61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HEPA!$U$58:$U$62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HEPA!$V$58:$V$62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67E-2"/>
          <c:y val="1.6085811942092163E-2"/>
          <c:w val="0.96514871652554379"/>
          <c:h val="0.965148716525543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7172976235282066E-2"/>
                  <c:y val="0.274276238891601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16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HEPA!$X$58:$X$60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HEPA!$Y$58:$Y$60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16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JINM!$U$60:$U$64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JINM!$V$60:$V$64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6E-2"/>
          <c:y val="1.6085811942092163E-2"/>
          <c:w val="0.96514871652554324"/>
          <c:h val="0.965148716525543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0046537201344437"/>
                  <c:y val="0.27896935102754233"/>
                </c:manualLayout>
              </c:layout>
              <c:tx>
                <c:rich>
                  <a:bodyPr/>
                  <a:lstStyle/>
                  <a:p>
                    <a:pPr>
                      <a:defRPr lang="en-MY" sz="1800"/>
                    </a:pPr>
                    <a:r>
                      <a:rPr lang="en-US" sz="1800" dirty="0" smtClean="0"/>
                      <a:t>94</a:t>
                    </a:r>
                    <a:endParaRPr lang="en-US" sz="18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28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JINM!$X$60:$X$62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JINM!$Y$60:$Y$62</c:f>
              <c:numCache>
                <c:formatCode>General</c:formatCode>
                <c:ptCount val="3"/>
                <c:pt idx="0">
                  <c:v>94.01733333333334</c:v>
                </c:pt>
                <c:pt idx="1">
                  <c:v>1</c:v>
                </c:pt>
                <c:pt idx="2">
                  <c:v>104.98266666666666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94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HR!$T$60:$T$64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HR!$U$60:$U$64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5E-2"/>
          <c:y val="1.6085811942092163E-2"/>
          <c:w val="0.96514871652554279"/>
          <c:h val="0.965148716525542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0828293952042131"/>
                  <c:y val="0.2952971029881586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MY" sz="1400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MY" sz="24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HR!$W$60:$W$62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HR!$X$60:$X$62</c:f>
              <c:numCache>
                <c:formatCode>General</c:formatCode>
                <c:ptCount val="3"/>
                <c:pt idx="0">
                  <c:v>91.39</c:v>
                </c:pt>
                <c:pt idx="1">
                  <c:v>1</c:v>
                </c:pt>
                <c:pt idx="2">
                  <c:v>107.61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AAE68-C7F2-4160-92AF-8E36380AB83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F15AB2EC-9BD7-4CBC-9580-D5E5746BDDF5}">
      <dgm:prSet phldrT="[Text]"/>
      <dgm:spPr>
        <a:solidFill>
          <a:srgbClr val="990000"/>
        </a:solidFill>
      </dgm:spPr>
      <dgm:t>
        <a:bodyPr/>
        <a:lstStyle/>
        <a:p>
          <a:r>
            <a:rPr lang="en-US" b="1" dirty="0" smtClean="0"/>
            <a:t>KPI UPM 2014</a:t>
          </a:r>
          <a:endParaRPr lang="en-MY" b="1" dirty="0"/>
        </a:p>
      </dgm:t>
    </dgm:pt>
    <dgm:pt modelId="{89D3ABA3-9B51-48F5-92E5-B046191ADC19}" type="parTrans" cxnId="{21575BD3-EE52-48A3-AA17-20849B2711A1}">
      <dgm:prSet/>
      <dgm:spPr/>
      <dgm:t>
        <a:bodyPr/>
        <a:lstStyle/>
        <a:p>
          <a:endParaRPr lang="en-MY"/>
        </a:p>
      </dgm:t>
    </dgm:pt>
    <dgm:pt modelId="{8B8E7B1D-FA58-4579-95B1-BB9CD7CF597F}" type="sibTrans" cxnId="{21575BD3-EE52-48A3-AA17-20849B2711A1}">
      <dgm:prSet/>
      <dgm:spPr/>
      <dgm:t>
        <a:bodyPr/>
        <a:lstStyle/>
        <a:p>
          <a:endParaRPr lang="en-MY"/>
        </a:p>
      </dgm:t>
    </dgm:pt>
    <dgm:pt modelId="{975AFF8B-AB85-4D26-92EC-6E88DCFFF0A6}">
      <dgm:prSet phldrT="[Text]" custT="1"/>
      <dgm:spPr/>
      <dgm:t>
        <a:bodyPr/>
        <a:lstStyle/>
        <a:p>
          <a:pPr algn="ctr"/>
          <a:r>
            <a:rPr lang="en-US" sz="4800" dirty="0" smtClean="0"/>
            <a:t>40 KPI</a:t>
          </a:r>
          <a:endParaRPr lang="en-MY" sz="4800" dirty="0"/>
        </a:p>
      </dgm:t>
    </dgm:pt>
    <dgm:pt modelId="{798C5E02-C636-4F89-861F-FC647DC55156}" type="parTrans" cxnId="{20191CB3-F9BA-4E21-942A-24C756900BF6}">
      <dgm:prSet/>
      <dgm:spPr/>
      <dgm:t>
        <a:bodyPr/>
        <a:lstStyle/>
        <a:p>
          <a:endParaRPr lang="en-MY"/>
        </a:p>
      </dgm:t>
    </dgm:pt>
    <dgm:pt modelId="{91728578-D627-4AB4-812D-BE6ED1013A95}" type="sibTrans" cxnId="{20191CB3-F9BA-4E21-942A-24C756900BF6}">
      <dgm:prSet/>
      <dgm:spPr/>
      <dgm:t>
        <a:bodyPr/>
        <a:lstStyle/>
        <a:p>
          <a:endParaRPr lang="en-MY"/>
        </a:p>
      </dgm:t>
    </dgm:pt>
    <dgm:pt modelId="{5C331B4A-2077-4D1F-A3F4-5380EC8F68D3}" type="pres">
      <dgm:prSet presAssocID="{FD6AAE68-C7F2-4160-92AF-8E36380AB8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655C8B1-FA43-4119-B0AC-7F4C430E203E}" type="pres">
      <dgm:prSet presAssocID="{F15AB2EC-9BD7-4CBC-9580-D5E5746BDDF5}" presName="parentLin" presStyleCnt="0"/>
      <dgm:spPr/>
    </dgm:pt>
    <dgm:pt modelId="{07CB2641-649E-454F-B325-7751FECD44BB}" type="pres">
      <dgm:prSet presAssocID="{F15AB2EC-9BD7-4CBC-9580-D5E5746BDDF5}" presName="parentLeftMargin" presStyleLbl="node1" presStyleIdx="0" presStyleCnt="1"/>
      <dgm:spPr/>
      <dgm:t>
        <a:bodyPr/>
        <a:lstStyle/>
        <a:p>
          <a:endParaRPr lang="en-MY"/>
        </a:p>
      </dgm:t>
    </dgm:pt>
    <dgm:pt modelId="{C8397F98-6320-4DA1-AADF-531604EBC8CD}" type="pres">
      <dgm:prSet presAssocID="{F15AB2EC-9BD7-4CBC-9580-D5E5746BDDF5}" presName="parentText" presStyleLbl="node1" presStyleIdx="0" presStyleCnt="1" custScaleX="111946" custScaleY="122248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858C8A-EF95-4AC3-9796-ED160598F209}" type="pres">
      <dgm:prSet presAssocID="{F15AB2EC-9BD7-4CBC-9580-D5E5746BDDF5}" presName="negativeSpace" presStyleCnt="0"/>
      <dgm:spPr/>
    </dgm:pt>
    <dgm:pt modelId="{76519435-E480-4706-8409-5D0B36E7731E}" type="pres">
      <dgm:prSet presAssocID="{F15AB2EC-9BD7-4CBC-9580-D5E5746BDDF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0191CB3-F9BA-4E21-942A-24C756900BF6}" srcId="{F15AB2EC-9BD7-4CBC-9580-D5E5746BDDF5}" destId="{975AFF8B-AB85-4D26-92EC-6E88DCFFF0A6}" srcOrd="0" destOrd="0" parTransId="{798C5E02-C636-4F89-861F-FC647DC55156}" sibTransId="{91728578-D627-4AB4-812D-BE6ED1013A95}"/>
    <dgm:cxn modelId="{CDE65DCD-7020-47C4-9FF2-653448439E72}" type="presOf" srcId="{F15AB2EC-9BD7-4CBC-9580-D5E5746BDDF5}" destId="{07CB2641-649E-454F-B325-7751FECD44BB}" srcOrd="0" destOrd="0" presId="urn:microsoft.com/office/officeart/2005/8/layout/list1"/>
    <dgm:cxn modelId="{8A520C7A-7096-4B70-9B51-5FB4516551B4}" type="presOf" srcId="{FD6AAE68-C7F2-4160-92AF-8E36380AB839}" destId="{5C331B4A-2077-4D1F-A3F4-5380EC8F68D3}" srcOrd="0" destOrd="0" presId="urn:microsoft.com/office/officeart/2005/8/layout/list1"/>
    <dgm:cxn modelId="{61C75907-E15B-4560-9339-6A58AEC2D4E5}" type="presOf" srcId="{F15AB2EC-9BD7-4CBC-9580-D5E5746BDDF5}" destId="{C8397F98-6320-4DA1-AADF-531604EBC8CD}" srcOrd="1" destOrd="0" presId="urn:microsoft.com/office/officeart/2005/8/layout/list1"/>
    <dgm:cxn modelId="{21575BD3-EE52-48A3-AA17-20849B2711A1}" srcId="{FD6AAE68-C7F2-4160-92AF-8E36380AB839}" destId="{F15AB2EC-9BD7-4CBC-9580-D5E5746BDDF5}" srcOrd="0" destOrd="0" parTransId="{89D3ABA3-9B51-48F5-92E5-B046191ADC19}" sibTransId="{8B8E7B1D-FA58-4579-95B1-BB9CD7CF597F}"/>
    <dgm:cxn modelId="{5827AE6D-298F-46E8-8C1D-AF883D726B04}" type="presOf" srcId="{975AFF8B-AB85-4D26-92EC-6E88DCFFF0A6}" destId="{76519435-E480-4706-8409-5D0B36E7731E}" srcOrd="0" destOrd="0" presId="urn:microsoft.com/office/officeart/2005/8/layout/list1"/>
    <dgm:cxn modelId="{DC52281F-444E-436D-A3AE-AA3B6B7BC98D}" type="presParOf" srcId="{5C331B4A-2077-4D1F-A3F4-5380EC8F68D3}" destId="{1655C8B1-FA43-4119-B0AC-7F4C430E203E}" srcOrd="0" destOrd="0" presId="urn:microsoft.com/office/officeart/2005/8/layout/list1"/>
    <dgm:cxn modelId="{E5EAF415-48EE-42C5-92AA-914D1A751132}" type="presParOf" srcId="{1655C8B1-FA43-4119-B0AC-7F4C430E203E}" destId="{07CB2641-649E-454F-B325-7751FECD44BB}" srcOrd="0" destOrd="0" presId="urn:microsoft.com/office/officeart/2005/8/layout/list1"/>
    <dgm:cxn modelId="{FB388C18-5F28-4625-8845-817504FC6BED}" type="presParOf" srcId="{1655C8B1-FA43-4119-B0AC-7F4C430E203E}" destId="{C8397F98-6320-4DA1-AADF-531604EBC8CD}" srcOrd="1" destOrd="0" presId="urn:microsoft.com/office/officeart/2005/8/layout/list1"/>
    <dgm:cxn modelId="{197A75EB-6F20-419A-A609-630495A22D3E}" type="presParOf" srcId="{5C331B4A-2077-4D1F-A3F4-5380EC8F68D3}" destId="{DD858C8A-EF95-4AC3-9796-ED160598F209}" srcOrd="1" destOrd="0" presId="urn:microsoft.com/office/officeart/2005/8/layout/list1"/>
    <dgm:cxn modelId="{78D6A53B-A0A1-4C4A-AD3C-058F1DDE6FBB}" type="presParOf" srcId="{5C331B4A-2077-4D1F-A3F4-5380EC8F68D3}" destId="{76519435-E480-4706-8409-5D0B36E7731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19435-E480-4706-8409-5D0B36E7731E}">
      <dsp:nvSpPr>
        <dsp:cNvPr id="0" name=""/>
        <dsp:cNvSpPr/>
      </dsp:nvSpPr>
      <dsp:spPr>
        <a:xfrm>
          <a:off x="0" y="1511947"/>
          <a:ext cx="3336032" cy="161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13" tIns="562356" rIns="258913" bIns="341376" numCol="1" spcCol="1270" anchor="t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40 KPI</a:t>
          </a:r>
          <a:endParaRPr lang="en-MY" sz="4800" kern="1200" dirty="0"/>
        </a:p>
      </dsp:txBody>
      <dsp:txXfrm>
        <a:off x="0" y="1511947"/>
        <a:ext cx="3336032" cy="1615949"/>
      </dsp:txXfrm>
    </dsp:sp>
    <dsp:sp modelId="{C8397F98-6320-4DA1-AADF-531604EBC8CD}">
      <dsp:nvSpPr>
        <dsp:cNvPr id="0" name=""/>
        <dsp:cNvSpPr/>
      </dsp:nvSpPr>
      <dsp:spPr>
        <a:xfrm>
          <a:off x="166801" y="936102"/>
          <a:ext cx="2614188" cy="974365"/>
        </a:xfrm>
        <a:prstGeom prst="round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66" tIns="0" rIns="8826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KPI UPM 2014</a:t>
          </a:r>
          <a:endParaRPr lang="en-MY" sz="2700" b="1" kern="1200" dirty="0"/>
        </a:p>
      </dsp:txBody>
      <dsp:txXfrm>
        <a:off x="214366" y="983667"/>
        <a:ext cx="2519058" cy="87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277" cy="500054"/>
          </a:xfrm>
          <a:prstGeom prst="rect">
            <a:avLst/>
          </a:prstGeom>
        </p:spPr>
        <p:txBody>
          <a:bodyPr vert="horz" lIns="92383" tIns="46192" rIns="92383" bIns="461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372" y="1"/>
            <a:ext cx="2961277" cy="500054"/>
          </a:xfrm>
          <a:prstGeom prst="rect">
            <a:avLst/>
          </a:prstGeom>
        </p:spPr>
        <p:txBody>
          <a:bodyPr vert="horz" lIns="92383" tIns="46192" rIns="92383" bIns="461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122183-B60A-41F9-B4E7-EC19E119DD6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78972"/>
            <a:ext cx="2961277" cy="498358"/>
          </a:xfrm>
          <a:prstGeom prst="rect">
            <a:avLst/>
          </a:prstGeom>
        </p:spPr>
        <p:txBody>
          <a:bodyPr vert="horz" lIns="92383" tIns="46192" rIns="92383" bIns="461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372" y="9478972"/>
            <a:ext cx="2961277" cy="498358"/>
          </a:xfrm>
          <a:prstGeom prst="rect">
            <a:avLst/>
          </a:prstGeom>
        </p:spPr>
        <p:txBody>
          <a:bodyPr vert="horz" lIns="92383" tIns="46192" rIns="92383" bIns="461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32AF38-B0B1-4F8D-A89B-38A7B82A9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277" cy="500054"/>
          </a:xfrm>
          <a:prstGeom prst="rect">
            <a:avLst/>
          </a:prstGeom>
        </p:spPr>
        <p:txBody>
          <a:bodyPr vert="horz" lIns="92383" tIns="46192" rIns="92383" bIns="461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372" y="1"/>
            <a:ext cx="2961277" cy="500054"/>
          </a:xfrm>
          <a:prstGeom prst="rect">
            <a:avLst/>
          </a:prstGeom>
        </p:spPr>
        <p:txBody>
          <a:bodyPr vert="horz" lIns="92383" tIns="46192" rIns="92383" bIns="461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0D62-5B57-46AD-B29D-A81DCCF40BF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7713"/>
            <a:ext cx="4986338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3" tIns="46192" rIns="92383" bIns="4619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728" y="4741183"/>
            <a:ext cx="5466734" cy="4490306"/>
          </a:xfrm>
          <a:prstGeom prst="rect">
            <a:avLst/>
          </a:prstGeom>
        </p:spPr>
        <p:txBody>
          <a:bodyPr vert="horz" lIns="92383" tIns="46192" rIns="92383" bIns="4619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78972"/>
            <a:ext cx="2961277" cy="498358"/>
          </a:xfrm>
          <a:prstGeom prst="rect">
            <a:avLst/>
          </a:prstGeom>
        </p:spPr>
        <p:txBody>
          <a:bodyPr vert="horz" lIns="92383" tIns="46192" rIns="92383" bIns="461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372" y="9478972"/>
            <a:ext cx="2961277" cy="498358"/>
          </a:xfrm>
          <a:prstGeom prst="rect">
            <a:avLst/>
          </a:prstGeom>
        </p:spPr>
        <p:txBody>
          <a:bodyPr vert="horz" lIns="92383" tIns="46192" rIns="92383" bIns="461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93B5B5-6A0D-4FE9-ADC5-BCAA1624B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4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1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09417-E6D8-4E50-B307-422542D980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0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9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6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6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1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79F8-9678-45E6-83D9-6C169985413B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52AE-A5DC-49B6-9949-A1524F28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BD1F-DD9B-4BF9-93C7-731D5C3E85F4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D3A5-62B1-40AF-BC82-AF896F1DD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258C-52AF-42E5-8164-44B2080EAC9C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1C8D-6641-47C0-BF6D-FCD2F37FB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229600" cy="868958"/>
          </a:xfrm>
          <a:prstGeom prst="rect">
            <a:avLst/>
          </a:prstGeom>
        </p:spPr>
        <p:txBody>
          <a:bodyPr/>
          <a:lstStyle>
            <a:lvl1pPr>
              <a:defRPr sz="3800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 baseline="0">
                <a:latin typeface="Century Gothic" pitchFamily="34" charset="0"/>
              </a:defRPr>
            </a:lvl1pPr>
            <a:lvl2pPr>
              <a:defRPr baseline="0">
                <a:latin typeface="Century Gothic" pitchFamily="34" charset="0"/>
              </a:defRPr>
            </a:lvl2pPr>
            <a:lvl3pPr>
              <a:defRPr baseline="0">
                <a:latin typeface="Century Gothic" pitchFamily="34" charset="0"/>
              </a:defRPr>
            </a:lvl3pPr>
            <a:lvl4pPr>
              <a:defRPr baseline="0">
                <a:latin typeface="Century Gothic" pitchFamily="34" charset="0"/>
              </a:defRPr>
            </a:lvl4pPr>
            <a:lvl5pP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7F68-4D7E-4643-85C1-B159B0719DD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CB40-836B-4400-97F7-726C8A0B4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6914-D0F0-4E63-84E6-A0E3F1819BB6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6D94-F361-4B3B-9F36-46BA2057E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1308-41EA-4B20-B13C-C663EC697972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97B3-6241-43EA-8AE3-85134C67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AEC3-F693-4A42-86A7-D7B3EC9B0BB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C1F3-461A-498D-923E-0E181307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D57F-0258-4257-9719-2818532247E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0615-8FC2-4D6E-8046-E057D380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56B1-E1EC-4F70-B9A1-EFBFF9789CB4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7BB8-D4F7-4929-8F98-FC99033D8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A3A1-DC70-4014-8868-D9888290F1C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5505-0A9F-49BA-8B3A-8AA2652A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8884-B90C-497D-A9D2-14B9EC0C3CE2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75E4-DCCE-4062-BE3B-10E8CD2F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7688A-7278-428F-AE1E-6EB6335F767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9619DA-5779-4BE7-A9BD-80357726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Red_wallpaper 0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9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18" Type="http://schemas.openxmlformats.org/officeDocument/2006/relationships/chart" Target="../charts/chart1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19" Type="http://schemas.openxmlformats.org/officeDocument/2006/relationships/chart" Target="../charts/chart17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903" y="6452207"/>
            <a:ext cx="2133600" cy="365125"/>
          </a:xfrm>
        </p:spPr>
        <p:txBody>
          <a:bodyPr/>
          <a:lstStyle/>
          <a:p>
            <a:pPr>
              <a:defRPr/>
            </a:pPr>
            <a:fld id="{6C7C52AE-A5DC-49B6-9949-A1524F289A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2739"/>
            <a:ext cx="9144000" cy="198003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MY" sz="4000" dirty="0">
              <a:solidFill>
                <a:sysClr val="windowText" lastClr="00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568" y="404664"/>
            <a:ext cx="7290839" cy="22212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912" y="680716"/>
            <a:ext cx="7383089" cy="2187631"/>
          </a:xfr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PENCAPAIAN </a:t>
            </a:r>
            <a:b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PETUNJUK PRESTASI UTAMA </a:t>
            </a:r>
            <a:b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SUKU KETIGA 2014</a:t>
            </a:r>
            <a:endParaRPr lang="en-MY" sz="4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43810" y="6195951"/>
            <a:ext cx="3607862" cy="512511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PERTANIAN  . INOVASI . KEHIDUPAN </a:t>
            </a:r>
            <a:endParaRPr lang="en-MY" sz="18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10" name="Picture 8" descr="http://4.bp.blogspot.com/-zJtPxhjlkVw/UQi8NndGlmI/AAAAAAAAAoI/oBDeA4K2EhM/s1600/upm.png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31" y="3084619"/>
            <a:ext cx="1789343" cy="8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212976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914400" y="321297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1831457" y="3212976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3657600" y="3206122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0" y="412737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0" y="5041776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921326" y="4125268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Rectangle 20"/>
          <p:cNvSpPr/>
          <p:nvPr/>
        </p:nvSpPr>
        <p:spPr>
          <a:xfrm>
            <a:off x="914400" y="504177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>
            <a:off x="1828800" y="412526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ectangle 22"/>
          <p:cNvSpPr/>
          <p:nvPr/>
        </p:nvSpPr>
        <p:spPr>
          <a:xfrm>
            <a:off x="1831457" y="503760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4" name="Rectangle 23"/>
          <p:cNvSpPr/>
          <p:nvPr/>
        </p:nvSpPr>
        <p:spPr>
          <a:xfrm>
            <a:off x="2748514" y="4127376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ectangle 24"/>
          <p:cNvSpPr/>
          <p:nvPr/>
        </p:nvSpPr>
        <p:spPr>
          <a:xfrm>
            <a:off x="3657600" y="503760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>
            <a:off x="4568776" y="4108516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030" name="Picture 6" descr="http://gamasutra.com/db_area/images/blog/218550/A%20-%20KPI%20-%20Porta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806"/>
            <a:ext cx="5543810" cy="31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3568" y="2060848"/>
            <a:ext cx="7290839" cy="22212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0912" y="2336900"/>
            <a:ext cx="7383089" cy="218763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dk1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KPI UPM 2014 MENGIKUT KOMPONEN (KPM, PELAN STRATEGIK, PG 200)</a:t>
            </a:r>
            <a:endParaRPr lang="en-MY" sz="4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KPM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25525"/>
              </p:ext>
            </p:extLst>
          </p:nvPr>
        </p:nvGraphicFramePr>
        <p:xfrm>
          <a:off x="323528" y="1811992"/>
          <a:ext cx="8568952" cy="486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476"/>
                <a:gridCol w="4284476"/>
              </a:tblGrid>
              <a:tr h="1440160">
                <a:tc>
                  <a:txBody>
                    <a:bodyPr/>
                    <a:lstStyle/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PhD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Dikeluarkan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Setiap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PhD 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Menamatkan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Pengajian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Tempoh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7 Semester</a:t>
                      </a: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pascasiswazah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keluarga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pada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bawah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40% (yang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memenuhi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kemasukan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minimum)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jarak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40km radius.</a:t>
                      </a: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berindeks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(per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pegawai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Quartile 1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2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berasaskan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 (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kumulatif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4675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Kepimpinan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Pengukuran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keseluruhan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574675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memperoleh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pekerjaan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di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semasa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Konvokesyen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574675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9"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penajaan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endowmen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UPM)</a:t>
                      </a:r>
                    </a:p>
                    <a:p>
                      <a:pPr marL="574675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ms-MY" sz="1600" b="1" dirty="0" smtClean="0">
                          <a:effectLst/>
                          <a:latin typeface="Arial Narrow" panose="020B0606020202030204" pitchFamily="34" charset="0"/>
                        </a:rPr>
                        <a:t>Bilangan Geran Penyelidikan dan</a:t>
                      </a:r>
                      <a:r>
                        <a:rPr lang="ms-MY" sz="1600" b="1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ms-MY" sz="1600" b="1" dirty="0" smtClean="0">
                          <a:effectLst/>
                          <a:latin typeface="Arial Narrow" panose="020B0606020202030204" pitchFamily="34" charset="0"/>
                        </a:rPr>
                        <a:t>Pengembangan berkaitan JINM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574675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PhD: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15988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15988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romanLcPeriod"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574675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3"/>
                      </a:pP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Percentage of internal income vs. total annual budget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15988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Kerajaan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15988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PELAN STRATEGIK 2014-2020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37588"/>
              </p:ext>
            </p:extLst>
          </p:nvPr>
        </p:nvGraphicFramePr>
        <p:xfrm>
          <a:off x="49144" y="1700808"/>
          <a:ext cx="9036496" cy="4464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840"/>
                <a:gridCol w="4657656"/>
              </a:tblGrid>
              <a:tr h="4464496">
                <a:tc>
                  <a:txBody>
                    <a:bodyPr/>
                    <a:lstStyle/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kolaborasi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perkongsian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universiti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Accelerated Bachelor-Master Degree (ABMD) 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ditawarkan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degree++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akreditasi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4651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Penjanaan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746125" lvl="0" indent="-282575">
                        <a:buFont typeface="+mj-lt"/>
                        <a:buAutoNum type="alphaLcParenR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Jumlah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nilai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awam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746125" lvl="0" indent="-282575">
                        <a:buFont typeface="+mj-lt"/>
                        <a:buAutoNum type="alphaLcParenR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Pengkomersilan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intelek</a:t>
                      </a:r>
                      <a:endParaRPr lang="en-MY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746125" lvl="0" indent="-282575">
                        <a:buFont typeface="+mj-lt"/>
                        <a:buAutoNum type="alphaLcParenR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Sumber-sumber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lain (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inisiatif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EduPark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dsb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menerima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industri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733425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SWASTA</a:t>
                      </a:r>
                    </a:p>
                    <a:p>
                      <a:pPr marL="733425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UPM yang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diindeks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data SCOPUS/ ISI </a:t>
                      </a:r>
                    </a:p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Impak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daripada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(Paten yang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difailkan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hak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cipta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cap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dagang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etc.) 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perindustrian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awam</a:t>
                      </a:r>
                      <a:r>
                        <a:rPr kumimoji="0" lang="en-MY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460375" marR="0" lvl="0" indent="-3508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melibatkan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aktiviti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bertunjangkan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aspek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jati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4651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usahawan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berjaya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menubuhkan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syarikat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 yang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mendaftar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Suruhanjaya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Syarikat  Malaysia (SSM).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651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kolej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bertaraf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5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bintang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PELAN STRATEGIK 2014-2020 (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w Cen MT Condensed" panose="020B0606020104020203" pitchFamily="34" charset="0"/>
              </a:rPr>
              <a:t>samb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.)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77914"/>
              </p:ext>
            </p:extLst>
          </p:nvPr>
        </p:nvGraphicFramePr>
        <p:xfrm>
          <a:off x="49144" y="1679542"/>
          <a:ext cx="9036496" cy="4660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840"/>
                <a:gridCol w="4657656"/>
              </a:tblGrid>
              <a:tr h="4660701">
                <a:tc>
                  <a:txBody>
                    <a:bodyPr/>
                    <a:lstStyle/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5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Jaringan Industri dan Komuniti</a:t>
                      </a:r>
                    </a:p>
                    <a:p>
                      <a:pPr marL="862013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Jaringan Industri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862013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jaringan Industri berimpak tinggi (5 bintang)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862013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Jaringan Komuniti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862013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Projek Komuniti  berimpak tinggi  (4-5 bintang).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Memasyarakatkan kepakaran Universiti melalui JINM</a:t>
                      </a:r>
                      <a:endParaRPr lang="en-MY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862013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staf terlibat dengan industri (3-5  bintang); dan</a:t>
                      </a:r>
                      <a:endParaRPr lang="en-MY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862013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staf terlibat dengan komuniti (2-5 bintang)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17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Program Angkat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7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Bilangan program JINM UPM di arena antarabangsa 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5138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9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Penjanaan Pendapatan (i + ii)</a:t>
                      </a:r>
                      <a:endParaRPr lang="en-MY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736600" lvl="0" indent="-2174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Jumlah sumbangan </a:t>
                      </a:r>
                      <a:r>
                        <a:rPr lang="ms-MY" sz="1600" b="1" u="sng" dirty="0" smtClean="0">
                          <a:latin typeface="Arial Narrow" panose="020B0606020202030204" pitchFamily="34" charset="0"/>
                        </a:rPr>
                        <a:t>kewangan atau nilai</a:t>
                      </a: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 yang setara (in-kind)</a:t>
                      </a:r>
                      <a:endParaRPr lang="en-MY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736600" lvl="0" indent="-2174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romanLcPeriod"/>
                      </a:pPr>
                      <a:r>
                        <a:rPr lang="ms-MY" sz="1600" b="1" dirty="0" smtClean="0">
                          <a:latin typeface="Arial Narrow" panose="020B0606020202030204" pitchFamily="34" charset="0"/>
                        </a:rPr>
                        <a:t>Jumlah pendapatan untuk </a:t>
                      </a:r>
                      <a:r>
                        <a:rPr lang="ms-MY" sz="1600" b="1" u="sng" dirty="0" smtClean="0">
                          <a:latin typeface="Arial Narrow" panose="020B0606020202030204" pitchFamily="34" charset="0"/>
                        </a:rPr>
                        <a:t>Tabung Amanah untuk aktiviti JINM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49263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0"/>
                        <a:tabLst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Keberkesanan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Manusia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804863" lvl="0" indent="-2619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804863" lvl="0" indent="-2619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804863" lvl="0" indent="-2619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romanLcPeriod"/>
                      </a:pP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Mobiliti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(outbound)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1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tajuk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diperlukan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koleksi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1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kandungan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digital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portal UPMIR </a:t>
                      </a:r>
                      <a:endParaRPr lang="en-MY" sz="1600" b="1" dirty="0" smtClean="0"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1"/>
                      </a:pP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rekod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Malaysia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data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Agris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1"/>
                      </a:pP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mencapai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markah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&gt;80%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post test program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literasi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maklumat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8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QS WORLD/ASIA RANKINGS (PG200)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79039"/>
              </p:ext>
            </p:extLst>
          </p:nvPr>
        </p:nvGraphicFramePr>
        <p:xfrm>
          <a:off x="323528" y="1811992"/>
          <a:ext cx="8568952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476"/>
                <a:gridCol w="4284476"/>
              </a:tblGrid>
              <a:tr h="1440160">
                <a:tc>
                  <a:txBody>
                    <a:bodyPr/>
                    <a:lstStyle/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pascasiswazah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65138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inbound di UPM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UPM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program outbound di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+mj-lt"/>
                        <a:buAutoNum type="arabicPeriod" startAt="4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Keberkesanan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Manusia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741363" lvl="0" indent="-400050"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741363" lvl="0" indent="-400050">
                        <a:spcAft>
                          <a:spcPts val="600"/>
                        </a:spcAft>
                        <a:buFont typeface="+mj-lt"/>
                        <a:buAutoNum type="romanLcPeriod"/>
                      </a:pP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en-MY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berindeks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(per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pegawai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b="1" kern="1200" dirty="0" smtClean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574675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99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3568" y="2060848"/>
            <a:ext cx="7290839" cy="22212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0912" y="2336900"/>
            <a:ext cx="7383089" cy="218763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dk1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PENCAPAIAN KPI Q3 2014</a:t>
            </a:r>
            <a:endParaRPr lang="en-MY" sz="4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4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836712"/>
            <a:ext cx="9144000" cy="720000"/>
          </a:xfr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PENCAPAIAN Q3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2135"/>
            <a:ext cx="2133600" cy="365125"/>
          </a:xfrm>
        </p:spPr>
        <p:txBody>
          <a:bodyPr/>
          <a:lstStyle/>
          <a:p>
            <a:pPr>
              <a:defRPr/>
            </a:pPr>
            <a:fld id="{C63B4AE1-46F2-47C8-8298-A6D34EAE1C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854575" y="4366190"/>
            <a:ext cx="1733550" cy="420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HAL EHWAL PELAJAR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005638" y="4391590"/>
            <a:ext cx="1803400" cy="66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JARINGAN INDUSTRI &amp; MASYARAKAT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9750" y="4364603"/>
            <a:ext cx="1439863" cy="30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AKADEMIK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8888" y="6143698"/>
            <a:ext cx="182562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SUMBER MANUSIA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67125" y="6157985"/>
            <a:ext cx="1685925" cy="466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PENGURUSAN KEWANGAN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02338" y="6199260"/>
            <a:ext cx="1825625" cy="379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PERKHIDMATAN PERPUSTAKAAN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27313" y="4355078"/>
            <a:ext cx="1720850" cy="431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PENYELIDIKAN &amp; INOVASI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43392" y="2845365"/>
            <a:ext cx="1728788" cy="288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2400" b="1" dirty="0" smtClean="0">
                <a:solidFill>
                  <a:schemeClr val="tx1"/>
                </a:solidFill>
              </a:rPr>
              <a:t>UPM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1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41215"/>
              </p:ext>
            </p:extLst>
          </p:nvPr>
        </p:nvGraphicFramePr>
        <p:xfrm>
          <a:off x="-36512" y="3212044"/>
          <a:ext cx="2452736" cy="22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817902"/>
              </p:ext>
            </p:extLst>
          </p:nvPr>
        </p:nvGraphicFramePr>
        <p:xfrm>
          <a:off x="127128" y="3323540"/>
          <a:ext cx="2217088" cy="193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84059"/>
              </p:ext>
            </p:extLst>
          </p:nvPr>
        </p:nvGraphicFramePr>
        <p:xfrm>
          <a:off x="113143" y="3356991"/>
          <a:ext cx="2213541" cy="195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088518"/>
              </p:ext>
            </p:extLst>
          </p:nvPr>
        </p:nvGraphicFramePr>
        <p:xfrm>
          <a:off x="4627935" y="3372492"/>
          <a:ext cx="2250271" cy="18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663416"/>
              </p:ext>
            </p:extLst>
          </p:nvPr>
        </p:nvGraphicFramePr>
        <p:xfrm>
          <a:off x="4615542" y="3402757"/>
          <a:ext cx="2245135" cy="189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911179"/>
              </p:ext>
            </p:extLst>
          </p:nvPr>
        </p:nvGraphicFramePr>
        <p:xfrm>
          <a:off x="6601878" y="3356992"/>
          <a:ext cx="2273575" cy="189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770675"/>
              </p:ext>
            </p:extLst>
          </p:nvPr>
        </p:nvGraphicFramePr>
        <p:xfrm>
          <a:off x="6588124" y="3387103"/>
          <a:ext cx="2269797" cy="191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812617"/>
              </p:ext>
            </p:extLst>
          </p:nvPr>
        </p:nvGraphicFramePr>
        <p:xfrm>
          <a:off x="1041818" y="5123502"/>
          <a:ext cx="2288916" cy="191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957832"/>
              </p:ext>
            </p:extLst>
          </p:nvPr>
        </p:nvGraphicFramePr>
        <p:xfrm>
          <a:off x="1028532" y="5156630"/>
          <a:ext cx="2284672" cy="19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112562"/>
              </p:ext>
            </p:extLst>
          </p:nvPr>
        </p:nvGraphicFramePr>
        <p:xfrm>
          <a:off x="3485480" y="5128164"/>
          <a:ext cx="2075957" cy="190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68988"/>
              </p:ext>
            </p:extLst>
          </p:nvPr>
        </p:nvGraphicFramePr>
        <p:xfrm>
          <a:off x="3473224" y="5158102"/>
          <a:ext cx="2070682" cy="192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196545"/>
              </p:ext>
            </p:extLst>
          </p:nvPr>
        </p:nvGraphicFramePr>
        <p:xfrm>
          <a:off x="5807642" y="5157192"/>
          <a:ext cx="2238918" cy="193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0120"/>
              </p:ext>
            </p:extLst>
          </p:nvPr>
        </p:nvGraphicFramePr>
        <p:xfrm>
          <a:off x="5796136" y="5178163"/>
          <a:ext cx="2232893" cy="196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697367"/>
              </p:ext>
            </p:extLst>
          </p:nvPr>
        </p:nvGraphicFramePr>
        <p:xfrm>
          <a:off x="2425481" y="3342089"/>
          <a:ext cx="2146519" cy="193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447426"/>
              </p:ext>
            </p:extLst>
          </p:nvPr>
        </p:nvGraphicFramePr>
        <p:xfrm>
          <a:off x="2411760" y="3380143"/>
          <a:ext cx="214270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21354"/>
              </p:ext>
            </p:extLst>
          </p:nvPr>
        </p:nvGraphicFramePr>
        <p:xfrm>
          <a:off x="2987824" y="1731479"/>
          <a:ext cx="2882937" cy="220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805275"/>
              </p:ext>
            </p:extLst>
          </p:nvPr>
        </p:nvGraphicFramePr>
        <p:xfrm>
          <a:off x="2987824" y="1700808"/>
          <a:ext cx="3014513" cy="216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836712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RINGKASAN PENCAPAIAN Q3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51403"/>
              </p:ext>
            </p:extLst>
          </p:nvPr>
        </p:nvGraphicFramePr>
        <p:xfrm>
          <a:off x="179512" y="1597736"/>
          <a:ext cx="8784976" cy="472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16224"/>
                <a:gridCol w="1368152"/>
                <a:gridCol w="1296144"/>
                <a:gridCol w="1296144"/>
                <a:gridCol w="1728192"/>
                <a:gridCol w="1080120"/>
              </a:tblGrid>
              <a:tr h="477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≥100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99%-75%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74%-0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AKAN DIUKUR PADA Q4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JUMLAH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2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AKADEMIK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PENYELIDIKAN &amp; INOVASI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72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HAL EHWAL PELAJAR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JARINGAN INDUSTRI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&amp; MASYARAKAT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 27 (ii)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82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MANUSIA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2,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 34 (iii), (iv), </a:t>
                      </a:r>
                      <a:r>
                        <a:rPr lang="en-US" sz="1600" baseline="0" dirty="0" err="1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 (v)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 34 (</a:t>
                      </a:r>
                      <a:r>
                        <a:rPr lang="en-US" sz="1600" dirty="0" err="1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 34 (ii)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508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PENGURUSAN KEWANGAN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PERKHIDMATAN PERPUSTAKAAN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JUMLAH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23 </a:t>
                      </a:r>
                      <a:r>
                        <a:rPr lang="en-US" sz="1600" b="1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+1 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40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9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Bilangan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graduan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PhD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dikeluarkan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setiap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tahun</a:t>
            </a:r>
            <a:endParaRPr lang="en-MY" sz="2000" dirty="0" smtClean="0"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Peratus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graduan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PhD yang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menamatkan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pengajian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dalam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charset="0"/>
              </a:rPr>
              <a:t>tempoh</a:t>
            </a:r>
            <a:r>
              <a:rPr lang="en-MY" sz="2000" dirty="0" smtClean="0">
                <a:latin typeface="Arial Narrow" panose="020B0606020202030204" pitchFamily="34" charset="0"/>
                <a:cs typeface="Arial" charset="0"/>
              </a:rPr>
              <a:t> 7 semester 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Bilangan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enrolmen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pelajar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siswazah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antarabangsa</a:t>
            </a:r>
            <a:endParaRPr lang="en-MY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Bilangan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enrolmen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pelajar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prasiswazah</a:t>
            </a:r>
            <a:r>
              <a:rPr lang="en-MY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antarabangsa</a:t>
            </a:r>
            <a:endParaRPr lang="en-MY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altLang="en-US" sz="2000" dirty="0" err="1" smtClean="0">
                <a:latin typeface="Arial Narrow" panose="020B0606020202030204" pitchFamily="34" charset="0"/>
              </a:rPr>
              <a:t>Pelajar</a:t>
            </a:r>
            <a:r>
              <a:rPr lang="en-MY" altLang="en-US" sz="2000" dirty="0" smtClean="0">
                <a:latin typeface="Arial Narrow" panose="020B0606020202030204" pitchFamily="34" charset="0"/>
              </a:rPr>
              <a:t> inbound di UPM</a:t>
            </a:r>
          </a:p>
          <a:p>
            <a:pPr marL="514350" indent="-514350">
              <a:buFont typeface="+mj-lt"/>
              <a:buAutoNum type="arabicPeriod"/>
            </a:pPr>
            <a:r>
              <a:rPr lang="en-MY" altLang="en-US" sz="2000" dirty="0" err="1" smtClean="0">
                <a:latin typeface="Arial Narrow" panose="020B0606020202030204" pitchFamily="34" charset="0"/>
              </a:rPr>
              <a:t>Pelajar</a:t>
            </a:r>
            <a:r>
              <a:rPr lang="en-MY" altLang="en-US" sz="2000" dirty="0" smtClean="0">
                <a:latin typeface="Arial Narrow" panose="020B0606020202030204" pitchFamily="34" charset="0"/>
              </a:rPr>
              <a:t> outbound di UPM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 smtClean="0">
                <a:latin typeface="Arial Narrow" panose="020B0606020202030204" pitchFamily="34" charset="0"/>
              </a:rPr>
              <a:t>Nisbah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penerbitan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dalam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jurnal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berindeks</a:t>
            </a:r>
            <a:r>
              <a:rPr lang="en-MY" sz="2000" dirty="0" smtClean="0">
                <a:latin typeface="Arial Narrow" panose="020B0606020202030204" pitchFamily="34" charset="0"/>
              </a:rPr>
              <a:t> (per </a:t>
            </a:r>
            <a:r>
              <a:rPr lang="en-MY" sz="2000" dirty="0" err="1" smtClean="0">
                <a:latin typeface="Arial Narrow" panose="020B0606020202030204" pitchFamily="34" charset="0"/>
              </a:rPr>
              <a:t>pegawai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akademik</a:t>
            </a:r>
            <a:r>
              <a:rPr lang="en-MY" sz="2000" dirty="0" smtClean="0">
                <a:latin typeface="Arial Narrow" panose="020B0606020202030204" pitchFamily="34" charset="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 smtClean="0">
                <a:latin typeface="Arial Narrow" panose="020B0606020202030204" pitchFamily="34" charset="0"/>
              </a:rPr>
              <a:t>Peratus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penerbitan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dalam</a:t>
            </a:r>
            <a:r>
              <a:rPr lang="en-MY" sz="2000" dirty="0" smtClean="0">
                <a:latin typeface="Arial Narrow" panose="020B0606020202030204" pitchFamily="34" charset="0"/>
              </a:rPr>
              <a:t> </a:t>
            </a:r>
            <a:r>
              <a:rPr lang="en-MY" sz="2000" dirty="0" err="1" smtClean="0">
                <a:latin typeface="Arial Narrow" panose="020B0606020202030204" pitchFamily="34" charset="0"/>
              </a:rPr>
              <a:t>jurnal</a:t>
            </a:r>
            <a:r>
              <a:rPr lang="en-MY" sz="2000" dirty="0" smtClean="0">
                <a:latin typeface="Arial Narrow" panose="020B0606020202030204" pitchFamily="34" charset="0"/>
              </a:rPr>
              <a:t> Quartile 1 </a:t>
            </a:r>
            <a:r>
              <a:rPr lang="en-MY" sz="2000" dirty="0" err="1" smtClean="0">
                <a:latin typeface="Arial Narrow" panose="020B0606020202030204" pitchFamily="34" charset="0"/>
              </a:rPr>
              <a:t>dan</a:t>
            </a:r>
            <a:r>
              <a:rPr lang="en-MY" sz="2000" dirty="0" smtClean="0">
                <a:latin typeface="Arial Narrow" panose="020B0606020202030204" pitchFamily="34" charset="0"/>
              </a:rPr>
              <a:t>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Jumlah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geran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awam</a:t>
            </a: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Jumlah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geran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swasta</a:t>
            </a: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Jumlah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geran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antarabangsa</a:t>
            </a: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Bilangan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inovasi</a:t>
            </a: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Bilangan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jaringan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industri</a:t>
            </a: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Penjanaan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  <a:ea typeface="Times New Roman"/>
              </a:rPr>
              <a:t>pendapatan</a:t>
            </a:r>
            <a:r>
              <a:rPr lang="en-US" sz="2000" dirty="0" smtClean="0">
                <a:latin typeface="Arial Narrow" panose="020B0606020202030204" pitchFamily="34" charset="0"/>
                <a:ea typeface="Times New Roman"/>
              </a:rPr>
              <a:t> (</a:t>
            </a:r>
            <a:r>
              <a:rPr lang="ms-MY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sumbangan </a:t>
            </a:r>
            <a:r>
              <a:rPr lang="ms-MY" sz="2000" dirty="0">
                <a:latin typeface="Arial Narrow" panose="020B0606020202030204" pitchFamily="34" charset="0"/>
                <a:cs typeface="Andalus" panose="02020603050405020304" pitchFamily="18" charset="-78"/>
              </a:rPr>
              <a:t>kewangann (tunai) atau nilai yang setara (in-kind</a:t>
            </a:r>
            <a:r>
              <a:rPr lang="ms-MY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))</a:t>
            </a:r>
            <a:endParaRPr lang="ms-MY" sz="2000" dirty="0">
              <a:latin typeface="Arial Narrow" panose="020B0606020202030204" pitchFamily="34" charset="0"/>
              <a:cs typeface="Andalus" panose="02020603050405020304" pitchFamily="18" charset="-78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MY" sz="2000" dirty="0" smtClean="0">
              <a:latin typeface="Arial Narrow" panose="020B0606020202030204" pitchFamily="34" charset="0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MY" altLang="en-US" sz="20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MY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MY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MY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0" indent="0" algn="ctr" eaLnBrk="1" fontAlgn="ctr" hangingPunct="1">
              <a:spcBef>
                <a:spcPct val="0"/>
              </a:spcBef>
              <a:buNone/>
            </a:pPr>
            <a:endParaRPr lang="en-MY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MY" sz="2000" b="1" dirty="0" smtClean="0"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endParaRPr lang="en-MY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PTJ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0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16632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PENCAPAIAN KPI FAKULTI/INSTITUT Q3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29000"/>
              </p:ext>
            </p:extLst>
          </p:nvPr>
        </p:nvGraphicFramePr>
        <p:xfrm>
          <a:off x="107506" y="980728"/>
          <a:ext cx="8928989" cy="521784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2609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  <a:gridCol w="462140"/>
              </a:tblGrid>
              <a:tr h="2048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latin typeface="Arial Narrow" panose="020B0606020202030204" pitchFamily="34" charset="0"/>
                        </a:rPr>
                        <a:t>Fakulti</a:t>
                      </a:r>
                      <a:r>
                        <a:rPr lang="en-US" sz="1200" b="1" kern="1200" dirty="0" smtClean="0"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US" sz="1200" b="1" kern="1200" dirty="0" err="1" smtClean="0">
                          <a:latin typeface="Arial Narrow" panose="020B0606020202030204" pitchFamily="34" charset="0"/>
                        </a:rPr>
                        <a:t>Institut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AKADEMIK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PENYELIDIKAN &amp; INOVASI</a:t>
                      </a: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JINM</a:t>
                      </a: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JUMLAH</a:t>
                      </a: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0282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US" sz="12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37215" marR="37215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37215" marR="3721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FPV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1667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FEP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127.3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83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117.8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C00"/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FPP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66.7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FSTM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FBMK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117.8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FRSB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FPSK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FSKTM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FBSB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FPAS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UPMKB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IBS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C00"/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ITMA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INSPEM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IPPH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INTROP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IKDPM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IPSAS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ITA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3" y="36513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D821-30C4-453D-B938-7CC6817540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70061276"/>
              </p:ext>
            </p:extLst>
          </p:nvPr>
        </p:nvGraphicFramePr>
        <p:xfrm>
          <a:off x="539552" y="1340768"/>
          <a:ext cx="3336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Content Placeholder 1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2328"/>
          <a:stretch>
            <a:fillRect/>
          </a:stretch>
        </p:blipFill>
        <p:spPr>
          <a:xfrm>
            <a:off x="4067175" y="44450"/>
            <a:ext cx="4810125" cy="6781800"/>
          </a:xfrm>
        </p:spPr>
      </p:pic>
    </p:spTree>
    <p:extLst>
      <p:ext uri="{BB962C8B-B14F-4D97-AF65-F5344CB8AC3E}">
        <p14:creationId xmlns:p14="http://schemas.microsoft.com/office/powerpoint/2010/main" val="1869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090"/>
            <a:ext cx="8229600" cy="868958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nina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770" y="1223779"/>
            <a:ext cx="2983230" cy="19888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0" y="3216719"/>
            <a:ext cx="9144000" cy="117407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35731" indent="-135731" algn="ctr" eaLnBrk="0" hangingPunct="0">
              <a:spcAft>
                <a:spcPct val="40000"/>
              </a:spcAft>
              <a:defRPr/>
            </a:pPr>
            <a:endParaRPr lang="ms-MY" sz="2400" b="1" i="1" kern="0" spc="225" dirty="0">
              <a:solidFill>
                <a:srgbClr val="72A71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29733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kern="0" spc="225" dirty="0">
                <a:solidFill>
                  <a:srgbClr val="990000"/>
                </a:solidFill>
                <a:latin typeface="Tw Cen MT Condensed Extra Bold" panose="020B0803020202020204" pitchFamily="34" charset="0"/>
                <a:cs typeface="Tahoma" pitchFamily="34" charset="0"/>
              </a:rPr>
              <a:t>PENCAPAIAN UPM DALAM QS UNIVERSITY </a:t>
            </a:r>
            <a:r>
              <a:rPr lang="en-US" sz="3000" b="1" kern="0" spc="225" dirty="0" smtClean="0">
                <a:solidFill>
                  <a:srgbClr val="990000"/>
                </a:solidFill>
                <a:latin typeface="Tw Cen MT Condensed Extra Bold" panose="020B0803020202020204" pitchFamily="34" charset="0"/>
                <a:cs typeface="Tahoma" pitchFamily="34" charset="0"/>
              </a:rPr>
              <a:t>RANKING</a:t>
            </a:r>
          </a:p>
          <a:p>
            <a:pPr algn="ctr">
              <a:defRPr/>
            </a:pPr>
            <a:r>
              <a:rPr lang="en-US" sz="3000" b="1" kern="0" spc="225" dirty="0" smtClean="0">
                <a:solidFill>
                  <a:srgbClr val="990000"/>
                </a:solidFill>
                <a:latin typeface="Tw Cen MT Condensed Extra Bold" panose="020B0803020202020204" pitchFamily="34" charset="0"/>
                <a:cs typeface="Tahoma" pitchFamily="34" charset="0"/>
              </a:rPr>
              <a:t>DAN PENANDARASAN</a:t>
            </a:r>
            <a:endParaRPr lang="ms-MY" sz="1200" b="1" kern="0" spc="225" dirty="0">
              <a:solidFill>
                <a:srgbClr val="990000"/>
              </a:solidFill>
              <a:latin typeface="Tw Cen MT Condensed Extra Bold" panose="020B0803020202020204" pitchFamily="34" charset="0"/>
              <a:cs typeface="Tahoma" pitchFamily="34" charset="0"/>
            </a:endParaRPr>
          </a:p>
        </p:txBody>
      </p:sp>
      <p:pic>
        <p:nvPicPr>
          <p:cNvPr id="18" name="Picture 2" descr="G:\New Folder\IMG_913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0" y="1231994"/>
            <a:ext cx="3177540" cy="19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" y="4390760"/>
            <a:ext cx="3441852" cy="2422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3" y="1236491"/>
            <a:ext cx="2976531" cy="1976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64173" t="41601"/>
          <a:stretch/>
        </p:blipFill>
        <p:spPr>
          <a:xfrm>
            <a:off x="3456383" y="4394537"/>
            <a:ext cx="2627785" cy="2449836"/>
          </a:xfrm>
          <a:prstGeom prst="rect">
            <a:avLst/>
          </a:prstGeom>
        </p:spPr>
      </p:pic>
      <p:pic>
        <p:nvPicPr>
          <p:cNvPr id="4" name="Picture 2" descr="G:\nina\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8251" y="4372080"/>
            <a:ext cx="3131840" cy="242667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2316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71574588"/>
              </p:ext>
            </p:extLst>
          </p:nvPr>
        </p:nvGraphicFramePr>
        <p:xfrm>
          <a:off x="3635896" y="1772816"/>
          <a:ext cx="5688360" cy="461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PENCAPAIAN UPM  </a:t>
            </a:r>
            <a:r>
              <a:rPr lang="en-US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QS </a:t>
            </a:r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WORLD UNIVERSITY RANKING</a:t>
            </a:r>
            <a:endParaRPr lang="ms-MY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2491"/>
              </p:ext>
            </p:extLst>
          </p:nvPr>
        </p:nvGraphicFramePr>
        <p:xfrm>
          <a:off x="152401" y="1846557"/>
          <a:ext cx="3487320" cy="3816516"/>
        </p:xfrm>
        <a:graphic>
          <a:graphicData uri="http://schemas.openxmlformats.org/drawingml/2006/table">
            <a:tbl>
              <a:tblPr/>
              <a:tblGrid>
                <a:gridCol w="1416343"/>
                <a:gridCol w="403525"/>
                <a:gridCol w="448929"/>
                <a:gridCol w="577195"/>
                <a:gridCol w="641328"/>
              </a:tblGrid>
              <a:tr h="48553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UPM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Academic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Reputation </a:t>
                      </a:r>
                      <a:r>
                        <a:rPr lang="en-MY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(40%)</a:t>
                      </a:r>
                      <a:endParaRPr lang="en-MY" sz="1400" b="1" i="0" u="none" strike="noStrike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36.8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41.4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38.7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45.7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Employer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Reputation</a:t>
                      </a:r>
                      <a:r>
                        <a:rPr lang="en-MY" sz="1400" b="1" i="0" u="none" strike="noStrike" baseline="0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i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(10%)</a:t>
                      </a:r>
                      <a:endParaRPr lang="en-MY" sz="14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11.1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29.3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38.0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36.4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Faculty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Student </a:t>
                      </a:r>
                      <a:b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MY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(20%)</a:t>
                      </a:r>
                      <a:endParaRPr lang="en-MY" sz="1400" b="1" i="0" u="none" strike="noStrike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62.5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50.4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44.0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43.2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International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Faculty (</a:t>
                      </a:r>
                      <a:r>
                        <a:rPr lang="en-MY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5%)</a:t>
                      </a:r>
                      <a:endParaRPr lang="en-MY" sz="1400" b="1" i="0" u="none" strike="noStrike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9.3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17.4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31.3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International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Students </a:t>
                      </a:r>
                      <a:r>
                        <a:rPr lang="en-MY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(5%)</a:t>
                      </a:r>
                      <a:endParaRPr lang="en-MY" sz="1400" b="1" i="0" u="none" strike="noStrike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42.3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40.0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44.8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5941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Citations per </a:t>
                      </a:r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Faculty </a:t>
                      </a:r>
                      <a:r>
                        <a:rPr lang="en-MY" sz="1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(20%)</a:t>
                      </a:r>
                      <a:endParaRPr lang="en-MY" sz="1400" b="1" i="0" u="none" strike="noStrike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6.1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9.8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6757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32.1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33.62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32.0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757">
                <a:tc>
                  <a:txBody>
                    <a:bodyPr/>
                    <a:lstStyle/>
                    <a:p>
                      <a:pPr marL="182880" lvl="1" algn="l" fontAlgn="ctr"/>
                      <a:r>
                        <a:rPr lang="en-MY" sz="14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358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360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411-420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-7594" y="6361509"/>
            <a:ext cx="9151594" cy="5238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PERTANIAN               INOVASI               KEHIDUPAN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PENCAPAIAN UPM  </a:t>
            </a:r>
            <a:r>
              <a:rPr lang="en-US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QS ASIA </a:t>
            </a:r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UNIVERSITY RANKING</a:t>
            </a:r>
            <a:endParaRPr lang="ms-MY" sz="28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60" y="148897"/>
            <a:ext cx="641962" cy="393270"/>
          </a:xfrm>
          <a:prstGeom prst="rect">
            <a:avLst/>
          </a:prstGeom>
          <a:effectLst/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98768946"/>
              </p:ext>
            </p:extLst>
          </p:nvPr>
        </p:nvGraphicFramePr>
        <p:xfrm>
          <a:off x="-21704" y="1248481"/>
          <a:ext cx="568863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-7594" y="6361509"/>
            <a:ext cx="9151594" cy="5238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PERTANIAN               INOVASI               KEHIDUPAN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03621"/>
              </p:ext>
            </p:extLst>
          </p:nvPr>
        </p:nvGraphicFramePr>
        <p:xfrm>
          <a:off x="5436096" y="1719785"/>
          <a:ext cx="3592864" cy="4445519"/>
        </p:xfrm>
        <a:graphic>
          <a:graphicData uri="http://schemas.openxmlformats.org/drawingml/2006/table">
            <a:tbl>
              <a:tblPr/>
              <a:tblGrid>
                <a:gridCol w="1781791"/>
                <a:gridCol w="603691"/>
                <a:gridCol w="603691"/>
                <a:gridCol w="603691"/>
              </a:tblGrid>
              <a:tr h="49464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UPM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MY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Academic </a:t>
                      </a:r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Reputation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(30%)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65.5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74.1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74.2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Employer </a:t>
                      </a:r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Reputation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(10%)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62.8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65.5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63.2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Student Faculty Ratio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(20%)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70.2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61.2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59.4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marR="0" lvl="1" indent="-27432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Paper per Faculty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(15%)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26.7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33.0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marR="0" lvl="1" indent="-27432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Citations per Paper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(15%)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12.8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15.7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20.7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International </a:t>
                      </a:r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Faculty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(2.5%)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28.8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63.5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International </a:t>
                      </a:r>
                      <a:r>
                        <a:rPr lang="en-MY" sz="12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Students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(2.5%)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82.3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86.4</a:t>
                      </a:r>
                      <a:endParaRPr lang="en-MY" sz="1400" b="1" i="0" u="none" strike="noStrike" dirty="0">
                        <a:solidFill>
                          <a:srgbClr val="35353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89.4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Inbound Exchange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(2.5%)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44.0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27.2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10.9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6459">
                <a:tc>
                  <a:txBody>
                    <a:bodyPr/>
                    <a:lstStyle/>
                    <a:p>
                      <a:pPr marL="457200" marR="0" lvl="1" indent="-27432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Outbound Exchange </a:t>
                      </a:r>
                      <a:r>
                        <a:rPr lang="en-MY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(2.5%)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32.6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48.4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20.1</a:t>
                      </a:r>
                      <a:endParaRPr lang="en-MY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895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52.4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55.6</a:t>
                      </a:r>
                      <a:endParaRPr lang="en-MY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57.2</a:t>
                      </a:r>
                      <a:endParaRPr lang="en-MY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895">
                <a:tc>
                  <a:txBody>
                    <a:bodyPr/>
                    <a:lstStyle/>
                    <a:p>
                      <a:pPr marL="457200" lvl="1" indent="-274320" algn="l" fontAlgn="ctr"/>
                      <a:r>
                        <a:rPr lang="en-MY" sz="1200" b="1" i="0" u="none" strike="noStrike" dirty="0">
                          <a:solidFill>
                            <a:srgbClr val="353535"/>
                          </a:solidFill>
                          <a:effectLst/>
                          <a:latin typeface="Arial Narrow" panose="020B0606020202030204" pitchFamily="34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en-MY" sz="1400" b="1" i="0" u="none" strike="noStrike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88753"/>
              </p:ext>
            </p:extLst>
          </p:nvPr>
        </p:nvGraphicFramePr>
        <p:xfrm>
          <a:off x="13649" y="1671832"/>
          <a:ext cx="9108649" cy="458865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01215"/>
                <a:gridCol w="1022412"/>
                <a:gridCol w="735089"/>
                <a:gridCol w="959475"/>
                <a:gridCol w="720080"/>
                <a:gridCol w="720080"/>
                <a:gridCol w="941679"/>
                <a:gridCol w="1002394"/>
                <a:gridCol w="1470178"/>
                <a:gridCol w="1136047"/>
              </a:tblGrid>
              <a:tr h="677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Sasaran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KPI UPM 2014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 UPM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2014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Skor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QS World 2014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Skor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QS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Asia 2014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World Benchmark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(QS)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Gap (+/-)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(World Benchmark)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Asia 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Benchmark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(QS)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Gap (+/-)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(Asia Benchmark)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Academic</a:t>
                      </a:r>
                      <a:r>
                        <a:rPr lang="en-US" sz="1400" b="1" baseline="0" dirty="0" smtClean="0">
                          <a:effectLst/>
                          <a:latin typeface="Arial Narrow" panose="020B0606020202030204" pitchFamily="34" charset="0"/>
                        </a:rPr>
                        <a:t> Reputation</a:t>
                      </a:r>
                      <a:endParaRPr lang="en-MY" sz="14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?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MY" sz="16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45.7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74.2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100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(Cambridge)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54.3</a:t>
                      </a:r>
                      <a:endParaRPr lang="en-MY" sz="14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100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Unirversitty</a:t>
                      </a:r>
                      <a:r>
                        <a:rPr lang="en-US" sz="14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of Tokyo)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(UM : 64.4)</a:t>
                      </a:r>
                      <a:endParaRPr lang="en-MY" sz="14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54.3</a:t>
                      </a:r>
                      <a:endParaRPr lang="en-MY" sz="14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Employer</a:t>
                      </a:r>
                      <a:r>
                        <a:rPr lang="en-US" sz="1400" b="1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Reputation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?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MY" sz="1600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36.4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63.2</a:t>
                      </a:r>
                      <a:endParaRPr lang="en-MY" sz="1400" b="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100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(Cambridge)</a:t>
                      </a:r>
                      <a:endParaRPr lang="en-MY" sz="14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63.6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100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(NUS)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(UM : 64)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36.8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MY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Faculty Student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1:10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1:15.09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43.2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59.4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1:6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(UM)</a:t>
                      </a: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-1:9.09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1:6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(UM)</a:t>
                      </a: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-1:9.09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MY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International Faculty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10.74%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(195)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31.3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39.8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(545)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(NUS)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-19.26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(545)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(NUS)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-19.26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Arial Narrow" panose="020B0606020202030204" pitchFamily="34" charset="0"/>
                        </a:rPr>
                        <a:t>International</a:t>
                      </a:r>
                      <a:r>
                        <a:rPr lang="en-MY" sz="1400" b="1" baseline="0" dirty="0" smtClean="0">
                          <a:effectLst/>
                          <a:latin typeface="Arial Narrow" panose="020B0606020202030204" pitchFamily="34" charset="0"/>
                        </a:rPr>
                        <a:t> Students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4210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4316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(15.57%)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44.8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20.7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7800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(30%)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-3484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7800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(30%)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-3484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8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6.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Citations per faculty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1:5.6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9.8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en-MY" sz="14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1:37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(Stanford University)</a:t>
                      </a: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-31.4</a:t>
                      </a: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1:18.6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Gwangju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Institute of Science and Technology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(UM : 1:958)</a:t>
                      </a: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-13</a:t>
                      </a: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PENCAPAIAN UPM MENGIKUT KRITERIA QS UNIVERSITY RANKINGS</a:t>
            </a:r>
            <a:endParaRPr lang="en-MY" altLang="en-US" sz="2800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7101408"/>
            <a:ext cx="240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err="1" smtClean="0"/>
              <a:t>Enrolmen</a:t>
            </a:r>
            <a:r>
              <a:rPr lang="en-US" sz="1400" dirty="0" smtClean="0"/>
              <a:t>: 27 714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41518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078497"/>
              </p:ext>
            </p:extLst>
          </p:nvPr>
        </p:nvGraphicFramePr>
        <p:xfrm>
          <a:off x="85657" y="1700805"/>
          <a:ext cx="9022847" cy="33078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4577"/>
                <a:gridCol w="1885437"/>
                <a:gridCol w="940751"/>
                <a:gridCol w="1135578"/>
                <a:gridCol w="1080120"/>
                <a:gridCol w="1728192"/>
                <a:gridCol w="1728192"/>
              </a:tblGrid>
              <a:tr h="28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 UPM 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UPM 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Skor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QS Asia 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Asia  Benchmark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(QS)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Gap (+/-)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(Asia Benchmark)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(QS)</a:t>
                      </a: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7.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Publications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</a:rPr>
                        <a:t> per Faculty 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1: 1.44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39.8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1:3.61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(Shanghai Jiao Tong University) – Asia</a:t>
                      </a: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-2.17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4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Citations per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Paper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3.26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20.7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8.96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(NUS) – Asia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-5.7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Inbound Students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1114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10.9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(UM) - 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Asia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-1336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4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Outbound Students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350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588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20.1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2342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(UM) - 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Asia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-1754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PENCAPAIAN UPM MENGIKUT KRITERIA QS UNIVERSITY RANKINGS</a:t>
            </a:r>
            <a:endParaRPr lang="en-MY" alt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556792" y="5696125"/>
            <a:ext cx="240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err="1" smtClean="0"/>
              <a:t>Enrolmen</a:t>
            </a:r>
            <a:r>
              <a:rPr lang="en-US" sz="1400" dirty="0" smtClean="0"/>
              <a:t>: 27 714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9535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50" y="17253"/>
            <a:ext cx="7070426" cy="1143000"/>
          </a:xfrm>
        </p:spPr>
        <p:txBody>
          <a:bodyPr/>
          <a:lstStyle/>
          <a:p>
            <a:pPr algn="r"/>
            <a:endParaRPr lang="ms-MY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38147"/>
              </p:ext>
            </p:extLst>
          </p:nvPr>
        </p:nvGraphicFramePr>
        <p:xfrm>
          <a:off x="395536" y="1844824"/>
          <a:ext cx="5086352" cy="12192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05338"/>
                <a:gridCol w="1011992"/>
                <a:gridCol w="1384511"/>
                <a:gridCol w="1384511"/>
              </a:tblGrid>
              <a:tr h="4064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TARGET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ACHIEVED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ACADEMIC PEERS</a:t>
                      </a:r>
                      <a:endParaRPr lang="ms-MY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Local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International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2319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784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1535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75175"/>
              </p:ext>
            </p:extLst>
          </p:nvPr>
        </p:nvGraphicFramePr>
        <p:xfrm>
          <a:off x="395536" y="3370685"/>
          <a:ext cx="5086352" cy="12192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05338"/>
                <a:gridCol w="1011992"/>
                <a:gridCol w="1384511"/>
                <a:gridCol w="1384511"/>
              </a:tblGrid>
              <a:tr h="4064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TARGET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ACHIEVED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EMPLOYERS</a:t>
                      </a:r>
                      <a:endParaRPr lang="ms-MY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Local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International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41958"/>
              </p:ext>
            </p:extLst>
          </p:nvPr>
        </p:nvGraphicFramePr>
        <p:xfrm>
          <a:off x="395536" y="4882853"/>
          <a:ext cx="5086352" cy="121044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05338"/>
                <a:gridCol w="1011992"/>
                <a:gridCol w="1384511"/>
                <a:gridCol w="1384511"/>
              </a:tblGrid>
              <a:tr h="3976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TARGET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 ACHIEVED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ALUMNI</a:t>
                      </a:r>
                      <a:endParaRPr lang="ms-MY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Local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 Narrow" panose="020B0606020202030204" pitchFamily="34" charset="0"/>
                        </a:rPr>
                        <a:t>International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ms-MY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75" y="6369093"/>
            <a:ext cx="685800" cy="425460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7022027" y="6457228"/>
            <a:ext cx="13628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1" dirty="0" smtClean="0">
                <a:latin typeface="Franklin Gothic Medium Cond" panose="020B0606030402020204" pitchFamily="34" charset="0"/>
              </a:rPr>
              <a:t>AGRICULTURE . INNOVATION . LIFE</a:t>
            </a:r>
            <a:endParaRPr lang="ms-MY" sz="10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431902"/>
            <a:ext cx="316480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* </a:t>
            </a:r>
            <a:r>
              <a:rPr lang="en-US" sz="1600" b="1" dirty="0" err="1" smtClean="0">
                <a:latin typeface="Arial Narrow" panose="020B0606020202030204" pitchFamily="34" charset="0"/>
              </a:rPr>
              <a:t>Setakat</a:t>
            </a:r>
            <a:r>
              <a:rPr lang="en-US" sz="1600" b="1" dirty="0" smtClean="0">
                <a:latin typeface="Arial Narrow" panose="020B0606020202030204" pitchFamily="34" charset="0"/>
              </a:rPr>
              <a:t> 24 </a:t>
            </a:r>
            <a:r>
              <a:rPr lang="en-US" sz="1600" b="1" dirty="0" err="1" smtClean="0">
                <a:latin typeface="Arial Narrow" panose="020B0606020202030204" pitchFamily="34" charset="0"/>
              </a:rPr>
              <a:t>Oktober</a:t>
            </a:r>
            <a:r>
              <a:rPr lang="en-US" sz="1600" b="1" dirty="0" smtClean="0">
                <a:latin typeface="Arial Narrow" panose="020B0606020202030204" pitchFamily="34" charset="0"/>
              </a:rPr>
              <a:t> 2014 data Employers &amp; Alumni yang </a:t>
            </a:r>
            <a:r>
              <a:rPr lang="en-US" sz="1600" b="1" dirty="0" err="1" smtClean="0">
                <a:latin typeface="Arial Narrow" panose="020B0606020202030204" pitchFamily="34" charset="0"/>
              </a:rPr>
              <a:t>berjaya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latin typeface="Arial Narrow" panose="020B0606020202030204" pitchFamily="34" charset="0"/>
              </a:rPr>
              <a:t>dikumpul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latin typeface="Arial Narrow" panose="020B0606020202030204" pitchFamily="34" charset="0"/>
              </a:rPr>
              <a:t>oleh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latin typeface="Arial Narrow" panose="020B0606020202030204" pitchFamily="34" charset="0"/>
              </a:rPr>
              <a:t>Pejabat</a:t>
            </a:r>
            <a:r>
              <a:rPr lang="en-US" sz="1600" b="1" dirty="0" smtClean="0">
                <a:latin typeface="Arial Narrow" panose="020B0606020202030204" pitchFamily="34" charset="0"/>
              </a:rPr>
              <a:t> TNC (JINM) : 660</a:t>
            </a:r>
            <a:endParaRPr lang="ms-MY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ms-MY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PELAN JANGKA PENDEK</a:t>
            </a:r>
            <a:br>
              <a:rPr lang="ms-MY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ms-MY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QUICK FIX - ACADEMIC PEERS &amp;</a:t>
            </a:r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EMPLOYERS</a:t>
            </a:r>
            <a:r>
              <a:rPr lang="ms-MY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endParaRPr lang="en-MY" altLang="en-US" sz="2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5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RUMUSAN DAN PENUTUP</a:t>
            </a:r>
            <a:endParaRPr lang="en-MY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556792" y="5696125"/>
            <a:ext cx="240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err="1" smtClean="0"/>
              <a:t>Enrolmen</a:t>
            </a:r>
            <a:r>
              <a:rPr lang="en-US" sz="1400" dirty="0" smtClean="0"/>
              <a:t>: 27 714</a:t>
            </a:r>
            <a:endParaRPr lang="en-MY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sedia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ditingkatkan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selari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benchmark </a:t>
            </a:r>
            <a:r>
              <a:rPr lang="en-US" sz="2400" dirty="0" err="1" smtClean="0"/>
              <a:t>universiti</a:t>
            </a:r>
            <a:r>
              <a:rPr lang="en-US" sz="2400" dirty="0" smtClean="0"/>
              <a:t> </a:t>
            </a:r>
            <a:r>
              <a:rPr lang="en-US" sz="2400" dirty="0" err="1" smtClean="0"/>
              <a:t>terbaik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QS University Rankings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Sasaran</a:t>
            </a:r>
            <a:r>
              <a:rPr lang="en-US" sz="2400" dirty="0" smtClean="0"/>
              <a:t> KPI UPM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disemak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peneraju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mengagihkan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keperluan</a:t>
            </a:r>
            <a:r>
              <a:rPr lang="en-US" sz="2400" dirty="0" smtClean="0"/>
              <a:t> QS University Rankings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Moving forward : GAA </a:t>
            </a:r>
            <a:r>
              <a:rPr lang="en-US" sz="2400" dirty="0"/>
              <a:t>di </a:t>
            </a:r>
            <a:r>
              <a:rPr lang="en-US" sz="2400" dirty="0" smtClean="0"/>
              <a:t>Daejeon University, Korea (UPM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strategikan</a:t>
            </a:r>
            <a:r>
              <a:rPr lang="en-US" sz="2400" dirty="0" smtClean="0"/>
              <a:t> MOOC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GAA) -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minat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</a:t>
            </a:r>
            <a:r>
              <a:rPr lang="en-US" sz="2400" dirty="0" smtClean="0"/>
              <a:t> </a:t>
            </a:r>
            <a:r>
              <a:rPr lang="en-US" sz="2400" dirty="0" err="1" smtClean="0"/>
              <a:t>antarabangsa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77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090"/>
            <a:ext cx="8229600" cy="868958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611188" y="2708275"/>
            <a:ext cx="8229600" cy="86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 smtClean="0">
                <a:latin typeface="Tw Cen MT Condensed" panose="020B0606020104020203" pitchFamily="34" charset="0"/>
              </a:rPr>
              <a:t>PERINCIAN PENCAPAIAN KPI Q3 2014</a:t>
            </a:r>
            <a:endParaRPr lang="en-MY" altLang="en-US" sz="6000" b="1" dirty="0" smtClean="0">
              <a:latin typeface="Tw Cen MT Condensed" panose="020B0606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C27BD-0A0A-446F-A0DE-91F24B44D91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7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3568" y="2060848"/>
            <a:ext cx="7290839" cy="22212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0912" y="2336900"/>
            <a:ext cx="7383089" cy="218763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dk1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KPI UPM 2014 MENGIKUT PENERAJU</a:t>
            </a:r>
            <a:endParaRPr lang="en-MY" sz="4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128127"/>
              </p:ext>
            </p:extLst>
          </p:nvPr>
        </p:nvGraphicFramePr>
        <p:xfrm>
          <a:off x="0" y="1700808"/>
          <a:ext cx="8964490" cy="2682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14810"/>
                <a:gridCol w="1132854"/>
                <a:gridCol w="1008112"/>
                <a:gridCol w="897756"/>
                <a:gridCol w="1028712"/>
                <a:gridCol w="1102191"/>
                <a:gridCol w="1249150"/>
                <a:gridCol w="808274"/>
                <a:gridCol w="1322631"/>
              </a:tblGrid>
              <a:tr h="2170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88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PhD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Dikeluarkan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Setiap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440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475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111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SGS : 104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Putra : 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SGS=289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PBS=14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Senat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Nov 2013- Sept 2014)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9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Oktober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2014 = 367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0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94423"/>
              </p:ext>
            </p:extLst>
          </p:nvPr>
        </p:nvGraphicFramePr>
        <p:xfrm>
          <a:off x="122312" y="1700808"/>
          <a:ext cx="8986192" cy="36271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17238"/>
                <a:gridCol w="1129565"/>
                <a:gridCol w="1031202"/>
                <a:gridCol w="883888"/>
                <a:gridCol w="1031202"/>
                <a:gridCol w="1104859"/>
                <a:gridCol w="1252174"/>
                <a:gridCol w="810231"/>
                <a:gridCol w="1325833"/>
              </a:tblGrid>
              <a:tr h="3402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140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PhD yang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Menamatkan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Pengajian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Tempoh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7 Semester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21.%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 smtClean="0">
                          <a:latin typeface="Arial Narrow" panose="020B0606020202030204" pitchFamily="34" charset="0"/>
                        </a:rPr>
                        <a:t>20%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sng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SPS : 18/88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Putra : 1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/ 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Total= 19/95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18.9%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pelajar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latin typeface="Calibri" pitchFamily="34" charset="0"/>
                        </a:rPr>
                        <a:t>Intensify training in Thesis Supervision  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latin typeface="Calibri" pitchFamily="34" charset="0"/>
                        </a:rPr>
                        <a:t>Recruit PG with higher qualifications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latin typeface="Calibri" pitchFamily="34" charset="0"/>
                        </a:rPr>
                        <a:t>Improvement in the selection of examiners 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Shorten duration of  examination from  8 weeks to 6 weeks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Automated reminders to be sent to external examiners to ensure timely submission of report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Viva to be set up immediately upon receipt of external examiner’s report</a:t>
                      </a:r>
                      <a:endParaRPr lang="en-US" sz="1000" b="0" dirty="0" smtClean="0">
                        <a:latin typeface="Calibri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79712" y="5640217"/>
            <a:ext cx="48117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 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n-MY" alt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alt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Benchmark MYRA2</a:t>
            </a:r>
            <a:endParaRPr lang="en-MY" altLang="en-US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85689"/>
              </p:ext>
            </p:extLst>
          </p:nvPr>
        </p:nvGraphicFramePr>
        <p:xfrm>
          <a:off x="107503" y="1700808"/>
          <a:ext cx="8856987" cy="35356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09836"/>
                <a:gridCol w="1390365"/>
                <a:gridCol w="1103729"/>
                <a:gridCol w="871179"/>
                <a:gridCol w="943777"/>
                <a:gridCol w="1088973"/>
                <a:gridCol w="943777"/>
                <a:gridCol w="798581"/>
                <a:gridCol w="1306770"/>
              </a:tblGrid>
              <a:tr h="3402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pascasiswazah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3185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3726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3327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3412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3872 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KPM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QS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RANKINGS</a:t>
                      </a:r>
                      <a:endParaRPr lang="en-US" sz="12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Slide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seterusnya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382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(2.67%)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481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(3.5%)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Termasuk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CIEP di UPMET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(2.38%)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Termasuk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pelajar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CIEP di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UPMET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(3.23%)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Termasuk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pelajar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CIEP di UPMET </a:t>
                      </a: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QS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RANKINGS</a:t>
                      </a:r>
                      <a:endParaRPr lang="en-US" sz="12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7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16880"/>
              </p:ext>
            </p:extLst>
          </p:nvPr>
        </p:nvGraphicFramePr>
        <p:xfrm>
          <a:off x="179512" y="1689349"/>
          <a:ext cx="8820151" cy="485578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0594"/>
                <a:gridCol w="1553622"/>
                <a:gridCol w="1152128"/>
                <a:gridCol w="792088"/>
                <a:gridCol w="720080"/>
                <a:gridCol w="576064"/>
                <a:gridCol w="936104"/>
                <a:gridCol w="864096"/>
                <a:gridCol w="1835375"/>
              </a:tblGrid>
              <a:tr h="1775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65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dirty="0" smtClean="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MY" sz="14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kolaborasi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perkongsian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program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universiti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MY" sz="16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13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14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MY" altLang="en-US" sz="1400" b="1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In the pipeline: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en-MY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Suleyman</a:t>
                      </a: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MY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Demirel</a:t>
                      </a: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University, Turkey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   -</a:t>
                      </a:r>
                      <a:r>
                        <a:rPr lang="en-US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Senat</a:t>
                      </a: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Okt</a:t>
                      </a:r>
                      <a:endParaRPr lang="en-MY" sz="1400" b="0" i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Kasetsart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University,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Thailand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-</a:t>
                      </a:r>
                      <a:r>
                        <a:rPr lang="en-US" sz="1400" b="0" i="0" kern="1200" baseline="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Senat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Sept</a:t>
                      </a:r>
                      <a:endParaRPr lang="en-MY" sz="1400" b="0" i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20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dirty="0" smtClean="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en-MY" sz="14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program Accelerated Bachelor-Master Degree (ABMD) yang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ditawarkan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program degree++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</a:p>
                  </a:txBody>
                  <a:tcPr marL="37215" marR="3721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PS 2014</a:t>
                      </a: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MY" altLang="en-US" sz="1400" b="1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In the pipeline:</a:t>
                      </a:r>
                    </a:p>
                    <a:p>
                      <a:pPr marL="185738" indent="-185738" eaLnBrk="1" hangingPunct="1">
                        <a:buFont typeface="+mj-lt"/>
                        <a:buAutoNum type="arabicPeriod"/>
                      </a:pPr>
                      <a:r>
                        <a:rPr lang="en-MY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Beijing Forestry University (FH)</a:t>
                      </a:r>
                    </a:p>
                    <a:p>
                      <a:pPr marL="0" indent="0" eaLnBrk="1" hangingPunct="1">
                        <a:buFont typeface="+mj-lt"/>
                        <a:buNone/>
                      </a:pPr>
                      <a:r>
                        <a:rPr lang="en-US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   (</a:t>
                      </a:r>
                      <a:r>
                        <a:rPr lang="en-US" altLang="en-US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Senat</a:t>
                      </a:r>
                      <a:r>
                        <a:rPr lang="en-US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9 </a:t>
                      </a:r>
                      <a:r>
                        <a:rPr lang="en-US" altLang="en-US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oct</a:t>
                      </a:r>
                      <a:r>
                        <a:rPr lang="en-US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  <a:endParaRPr lang="en-MY" altLang="en-US" sz="1400" b="0" i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indent="0" eaLnBrk="1" hangingPunct="1">
                        <a:buFont typeface="+mj-lt"/>
                        <a:buNone/>
                      </a:pPr>
                      <a:r>
                        <a:rPr lang="en-MY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2. Plymouth University (FRSB)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MY" sz="140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97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en-MY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program yang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akreditasi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b="1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4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4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27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27</a:t>
                      </a: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(20 </a:t>
                      </a:r>
                      <a:r>
                        <a:rPr kumimoji="0" lang="en-MY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Pra</a:t>
                      </a: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&amp; 7 </a:t>
                      </a:r>
                      <a:r>
                        <a:rPr kumimoji="0" lang="en-MY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pasca-Siswazah</a:t>
                      </a: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MY" sz="1400" b="1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In the pipeline:</a:t>
                      </a:r>
                    </a:p>
                    <a:p>
                      <a:pPr>
                        <a:defRPr/>
                      </a:pP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1. BS </a:t>
                      </a:r>
                      <a:r>
                        <a:rPr lang="en-MY" sz="14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Bioperubatan</a:t>
                      </a: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(FPSK)</a:t>
                      </a:r>
                    </a:p>
                    <a:p>
                      <a:pPr>
                        <a:defRPr/>
                      </a:pPr>
                      <a:r>
                        <a:rPr lang="en-MY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2.  BSTK (FH)</a:t>
                      </a:r>
                    </a:p>
                    <a:p>
                      <a:pPr algn="ctr"/>
                      <a:endParaRPr lang="en-MY" sz="140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22A7B-9C8B-4F75-82E9-3372C1DFF93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</a:t>
            </a:r>
            <a:r>
              <a:rPr lang="en-US" altLang="en-US" sz="36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&amp; </a:t>
            </a:r>
            <a:r>
              <a:rPr lang="en-US" altLang="en-US" sz="36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78827"/>
              </p:ext>
            </p:extLst>
          </p:nvPr>
        </p:nvGraphicFramePr>
        <p:xfrm>
          <a:off x="179512" y="1701334"/>
          <a:ext cx="8798446" cy="431871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9775"/>
                <a:gridCol w="1485092"/>
                <a:gridCol w="1139469"/>
                <a:gridCol w="864096"/>
                <a:gridCol w="720080"/>
                <a:gridCol w="864096"/>
                <a:gridCol w="648072"/>
                <a:gridCol w="936104"/>
                <a:gridCol w="1741662"/>
              </a:tblGrid>
              <a:tr h="3488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3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879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program inbound di UPM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405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450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401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1114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eaLnBrk="1" hangingPunct="1"/>
                      <a:r>
                        <a:rPr lang="en-US" altLang="en-US" sz="14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. AIMS 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2. AUN 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3. Asia Exchange 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4. MSSC-</a:t>
                      </a:r>
                      <a:r>
                        <a:rPr lang="en-US" altLang="en-US" sz="1200" b="0" i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Kyutech</a:t>
                      </a:r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5. KAZNAU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6. IASS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7. Forestry Summer Camp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8. Non-graduating students (research attachment)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9. Erasmus Mundus</a:t>
                      </a:r>
                    </a:p>
                    <a:p>
                      <a:pPr eaLnBrk="1" hangingPunct="1"/>
                      <a:r>
                        <a:rPr lang="en-US" altLang="en-US" sz="1200" b="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10.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Mevlana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Exchange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Programme</a:t>
                      </a:r>
                      <a:endParaRPr lang="en-US" altLang="en-US" sz="1200" b="0" i="0" baseline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11. Mae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Fah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Luang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University (MFU) , SEA Ambassador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Programme</a:t>
                      </a:r>
                      <a:endParaRPr lang="en-US" altLang="en-US" sz="1200" b="0" i="0" baseline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12.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Pemerkasaan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b="0" i="0" baseline="0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fungsi</a:t>
                      </a:r>
                      <a:r>
                        <a:rPr lang="en-US" altLang="en-US" sz="1200" b="0" i="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Putra International</a:t>
                      </a:r>
                      <a:endParaRPr lang="en-US" altLang="en-US" sz="1200" b="0" i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UPM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program outbound di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303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367</a:t>
                      </a:r>
                    </a:p>
                  </a:txBody>
                  <a:tcPr marL="37215" marR="372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588</a:t>
                      </a:r>
                    </a:p>
                  </a:txBody>
                  <a:tcPr marL="37215" marR="3721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592267"/>
            <a:ext cx="2133600" cy="365125"/>
          </a:xfrm>
        </p:spPr>
        <p:txBody>
          <a:bodyPr/>
          <a:lstStyle/>
          <a:p>
            <a:pPr>
              <a:defRPr/>
            </a:pPr>
            <a:fld id="{D5029135-50F3-4FA4-B887-39754D629E6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AKADEMIK &amp; 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1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702573"/>
              </p:ext>
            </p:extLst>
          </p:nvPr>
        </p:nvGraphicFramePr>
        <p:xfrm>
          <a:off x="179512" y="1701334"/>
          <a:ext cx="8798446" cy="365120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9775"/>
                <a:gridCol w="1485092"/>
                <a:gridCol w="1139469"/>
                <a:gridCol w="864096"/>
                <a:gridCol w="720080"/>
                <a:gridCol w="864096"/>
                <a:gridCol w="864096"/>
                <a:gridCol w="860368"/>
                <a:gridCol w="1601374"/>
              </a:tblGrid>
              <a:tr h="3488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3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keluarga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pada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bawah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40% (yang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memenuhi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kemasukan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minimum)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1" dirty="0" err="1">
                          <a:effectLst/>
                          <a:latin typeface="Arial Narrow" panose="020B0606020202030204" pitchFamily="34" charset="0"/>
                        </a:rPr>
                        <a:t>jarak</a:t>
                      </a:r>
                      <a:r>
                        <a:rPr lang="en-MY" sz="1600" b="1" dirty="0">
                          <a:effectLst/>
                          <a:latin typeface="Arial Narrow" panose="020B0606020202030204" pitchFamily="34" charset="0"/>
                        </a:rPr>
                        <a:t> 40km radius.</a:t>
                      </a:r>
                      <a:endParaRPr lang="en-MY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Q3,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Q4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Q3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, Q4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(Q2 :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pelajar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diploma))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256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(170 Diploma,   86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Bacelor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Iklan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di media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sosial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Hebahan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di portal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kemasukan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pelajar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592267"/>
            <a:ext cx="2133600" cy="365125"/>
          </a:xfrm>
        </p:spPr>
        <p:txBody>
          <a:bodyPr/>
          <a:lstStyle/>
          <a:p>
            <a:pPr>
              <a:defRPr/>
            </a:pPr>
            <a:fld id="{D5029135-50F3-4FA4-B887-39754D629E6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AKADEMIK &amp; 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31754"/>
              </p:ext>
            </p:extLst>
          </p:nvPr>
        </p:nvGraphicFramePr>
        <p:xfrm>
          <a:off x="251520" y="1739673"/>
          <a:ext cx="8712969" cy="505276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85266"/>
                <a:gridCol w="1508157"/>
                <a:gridCol w="946711"/>
                <a:gridCol w="866548"/>
                <a:gridCol w="1059113"/>
                <a:gridCol w="1059113"/>
                <a:gridCol w="1059113"/>
                <a:gridCol w="914474"/>
                <a:gridCol w="914474"/>
              </a:tblGrid>
              <a:tr h="3666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2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3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30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028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Penjanaan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Jumlah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nilai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penyelidikan</a:t>
                      </a:r>
                      <a:endParaRPr kumimoji="0" lang="en-MY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AWAM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PENCAPAIAN 2010-2012 (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avg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RM50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RM13.7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RM52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RM10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RM5.8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16.1 </a:t>
                      </a:r>
                      <a:r>
                        <a:rPr lang="en-US" sz="1400" b="0" u="none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juta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0.141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juta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56" marR="91456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17.7 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3.1 M</a:t>
                      </a:r>
                      <a:r>
                        <a:rPr lang="en-US" sz="1400" b="0" u="none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56" marR="91456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b)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Pengkomersilan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MY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RM59,250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0.25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juta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Commitment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: RM470 </a:t>
                      </a:r>
                      <a:r>
                        <a:rPr lang="en-US" sz="130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ribu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licencing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fee</a:t>
                      </a:r>
                      <a:endParaRPr lang="en-US" sz="13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0.27 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c)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Sumber-sumber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lain (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perkhidmatan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makmal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inisiatif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EduPark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dsb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1.5 </a:t>
                      </a:r>
                      <a:r>
                        <a:rPr kumimoji="0" lang="en-MY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2.0 juta </a:t>
                      </a:r>
                      <a:endParaRPr kumimoji="0" lang="en-MY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MY" sz="1400" u="none" kern="1200" dirty="0" smtClean="0">
                          <a:effectLst/>
                          <a:latin typeface="Arial Narrow" panose="020B0606020202030204" pitchFamily="34" charset="0"/>
                        </a:rPr>
                        <a:t>RM637,930.73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1.08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juta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-128"/>
                        </a:rPr>
                        <a:t>RM 2.5 M</a:t>
                      </a: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A26F7-529A-4B9F-86A4-57C05FB83A9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27043"/>
              </p:ext>
            </p:extLst>
          </p:nvPr>
        </p:nvGraphicFramePr>
        <p:xfrm>
          <a:off x="107503" y="1700808"/>
          <a:ext cx="8928995" cy="458825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9952"/>
                <a:gridCol w="1567279"/>
                <a:gridCol w="1059399"/>
                <a:gridCol w="908056"/>
                <a:gridCol w="817843"/>
                <a:gridCol w="1080120"/>
                <a:gridCol w="1080120"/>
                <a:gridCol w="936104"/>
                <a:gridCol w="1080122"/>
              </a:tblGrid>
              <a:tr h="3789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53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berindeks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(per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pegawai</a:t>
                      </a: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1.46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(Projected</a:t>
                      </a:r>
                      <a:r>
                        <a:rPr lang="en-US" sz="140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Q1 data)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CIJ : 641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Projected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Q2 data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Paper = 1292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of staff = 1648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Projected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Q3 data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Paper = 2172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of staff = 1648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9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Quartile 1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50%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55%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61.69%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56.3%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52%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132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berasaskan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 (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kumulatif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-128"/>
                        </a:rPr>
                        <a:t>39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4611-2856-4931-B057-F6BBC0F4DE4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585224"/>
              </p:ext>
            </p:extLst>
          </p:nvPr>
        </p:nvGraphicFramePr>
        <p:xfrm>
          <a:off x="179512" y="1716311"/>
          <a:ext cx="8712646" cy="39322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4555"/>
                <a:gridCol w="1827693"/>
                <a:gridCol w="1114531"/>
                <a:gridCol w="865546"/>
                <a:gridCol w="756227"/>
                <a:gridCol w="792088"/>
                <a:gridCol w="792088"/>
                <a:gridCol w="936104"/>
                <a:gridCol w="1223814"/>
              </a:tblGrid>
              <a:tr h="3500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1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35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16.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menerima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industri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SWASTA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BENCHMARK MYRA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4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17.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UPM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diindeks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data SCOPUS/ ISI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18.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Impak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daripada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RM 0.5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RM 1.0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8AAF-6B1E-4735-BEC8-A6ABB182FB5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10699"/>
              </p:ext>
            </p:extLst>
          </p:nvPr>
        </p:nvGraphicFramePr>
        <p:xfrm>
          <a:off x="179512" y="1716311"/>
          <a:ext cx="8712646" cy="237232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4555"/>
                <a:gridCol w="1611669"/>
                <a:gridCol w="1080120"/>
                <a:gridCol w="792088"/>
                <a:gridCol w="864096"/>
                <a:gridCol w="792088"/>
                <a:gridCol w="936104"/>
                <a:gridCol w="864096"/>
                <a:gridCol w="1367830"/>
              </a:tblGrid>
              <a:tr h="3500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1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0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19.</a:t>
                      </a:r>
                      <a:endParaRPr lang="en-MY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(Paten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difailkan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cipta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cap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dagang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etc.)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150 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64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1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20.</a:t>
                      </a:r>
                      <a:endParaRPr lang="en-MY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perindustrian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awam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1:8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1:184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68577" marR="68577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1:41</a:t>
                      </a:r>
                    </a:p>
                  </a:txBody>
                  <a:tcPr marL="68577" marR="68577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1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8AAF-6B1E-4735-BEC8-A6ABB182FB5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486888" y="1700728"/>
            <a:ext cx="8208912" cy="489662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endParaRPr lang="en-MY" b="1" dirty="0" smtClean="0">
              <a:latin typeface="Arial Narrow" panose="020B0606020202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Bilangan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Graduan</a:t>
            </a:r>
            <a:r>
              <a:rPr lang="en-MY" b="1" dirty="0">
                <a:latin typeface="Arial Narrow" panose="020B0606020202030204" pitchFamily="34" charset="0"/>
              </a:rPr>
              <a:t> PhD </a:t>
            </a:r>
            <a:r>
              <a:rPr lang="en-MY" b="1" dirty="0" err="1">
                <a:latin typeface="Arial Narrow" panose="020B0606020202030204" pitchFamily="34" charset="0"/>
              </a:rPr>
              <a:t>Dikeluarkan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Setiap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Tahun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Peratus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Graduan</a:t>
            </a:r>
            <a:r>
              <a:rPr lang="en-MY" b="1" dirty="0">
                <a:latin typeface="Arial Narrow" panose="020B0606020202030204" pitchFamily="34" charset="0"/>
              </a:rPr>
              <a:t> PhD yang </a:t>
            </a:r>
            <a:r>
              <a:rPr lang="en-MY" b="1" dirty="0" err="1">
                <a:latin typeface="Arial Narrow" panose="020B0606020202030204" pitchFamily="34" charset="0"/>
              </a:rPr>
              <a:t>Menamatkan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Pengajian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Tempoh</a:t>
            </a:r>
            <a:r>
              <a:rPr lang="en-MY" b="1" dirty="0">
                <a:latin typeface="Arial Narrow" panose="020B0606020202030204" pitchFamily="34" charset="0"/>
              </a:rPr>
              <a:t> 7 Semester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enrolmen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pascasiswazah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enrolmen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prasiswazah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kolaborasi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perkongsian</a:t>
            </a:r>
            <a:r>
              <a:rPr lang="en-MY" b="1" dirty="0">
                <a:latin typeface="Arial Narrow" panose="020B0606020202030204" pitchFamily="34" charset="0"/>
              </a:rPr>
              <a:t> program </a:t>
            </a:r>
            <a:r>
              <a:rPr lang="en-MY" b="1" dirty="0" err="1">
                <a:latin typeface="Arial Narrow" panose="020B0606020202030204" pitchFamily="34" charset="0"/>
              </a:rPr>
              <a:t>dengan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universiti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program Accelerated Bachelor-Master Degree (ABMD) yang </a:t>
            </a:r>
            <a:r>
              <a:rPr lang="en-MY" b="1" dirty="0" err="1">
                <a:latin typeface="Arial Narrow" panose="020B0606020202030204" pitchFamily="34" charset="0"/>
              </a:rPr>
              <a:t>ditawarkan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program degree++ </a:t>
            </a:r>
            <a:r>
              <a:rPr lang="en-MY" b="1" dirty="0" err="1">
                <a:latin typeface="Arial Narrow" panose="020B0606020202030204" pitchFamily="34" charset="0"/>
              </a:rPr>
              <a:t>prasiswazah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program yang </a:t>
            </a:r>
            <a:r>
              <a:rPr lang="en-MY" b="1" dirty="0" err="1">
                <a:latin typeface="Arial Narrow" panose="020B0606020202030204" pitchFamily="34" charset="0"/>
              </a:rPr>
              <a:t>mendapat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akreditasi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 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mengikuti</a:t>
            </a:r>
            <a:r>
              <a:rPr lang="en-MY" b="1" dirty="0">
                <a:latin typeface="Arial Narrow" panose="020B0606020202030204" pitchFamily="34" charset="0"/>
              </a:rPr>
              <a:t> program inbound di UPM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UPM </a:t>
            </a:r>
            <a:r>
              <a:rPr lang="en-MY" b="1" dirty="0" err="1">
                <a:latin typeface="Arial Narrow" panose="020B0606020202030204" pitchFamily="34" charset="0"/>
              </a:rPr>
              <a:t>mengikuti</a:t>
            </a:r>
            <a:r>
              <a:rPr lang="en-MY" b="1" dirty="0">
                <a:latin typeface="Arial Narrow" panose="020B0606020202030204" pitchFamily="34" charset="0"/>
              </a:rPr>
              <a:t> program outbound di </a:t>
            </a:r>
            <a:r>
              <a:rPr lang="en-MY" b="1" dirty="0" err="1">
                <a:latin typeface="Arial Narrow" panose="020B0606020202030204" pitchFamily="34" charset="0"/>
              </a:rPr>
              <a:t>luar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negara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US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dengan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pendapatan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keluarga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pada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bawah</a:t>
            </a:r>
            <a:r>
              <a:rPr lang="en-MY" b="1" dirty="0">
                <a:latin typeface="Arial Narrow" panose="020B0606020202030204" pitchFamily="34" charset="0"/>
              </a:rPr>
              <a:t> 40% (yang </a:t>
            </a:r>
            <a:r>
              <a:rPr lang="en-MY" b="1" dirty="0" err="1">
                <a:latin typeface="Arial Narrow" panose="020B0606020202030204" pitchFamily="34" charset="0"/>
              </a:rPr>
              <a:t>memenuhi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kelayakan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kemasukan</a:t>
            </a:r>
            <a:r>
              <a:rPr lang="en-MY" b="1" dirty="0">
                <a:latin typeface="Arial Narrow" panose="020B0606020202030204" pitchFamily="34" charset="0"/>
              </a:rPr>
              <a:t> minimum)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jarak</a:t>
            </a:r>
            <a:r>
              <a:rPr lang="en-MY" b="1" dirty="0">
                <a:latin typeface="Arial Narrow" panose="020B0606020202030204" pitchFamily="34" charset="0"/>
              </a:rPr>
              <a:t> 40km radius</a:t>
            </a:r>
            <a:r>
              <a:rPr lang="en-MY" b="1" dirty="0" smtClean="0">
                <a:latin typeface="Arial Narrow" panose="020B0606020202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AKADEMIK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&amp; ANTARABANGSA 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247078"/>
              </p:ext>
            </p:extLst>
          </p:nvPr>
        </p:nvGraphicFramePr>
        <p:xfrm>
          <a:off x="179512" y="1745146"/>
          <a:ext cx="8820150" cy="497976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19831"/>
                <a:gridCol w="2172457"/>
                <a:gridCol w="1296144"/>
                <a:gridCol w="792088"/>
                <a:gridCol w="648072"/>
                <a:gridCol w="720080"/>
                <a:gridCol w="720080"/>
                <a:gridCol w="864096"/>
                <a:gridCol w="1187302"/>
              </a:tblGrid>
              <a:tr h="366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2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63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21.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memperoleh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pekerjaan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di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semasa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Konvokesyen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Tracer study : 77.2%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Kajian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susulan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: 86.1%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KPI KPM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9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22.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Kepimpinan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Pengukuran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keseluruhan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NEW KPI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83.92%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KPI KPM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23.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melibatkan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aktiviti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bertunjangkan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aspek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jati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>
                          <a:effectLst/>
                          <a:latin typeface="Arial Narrow" panose="020B0606020202030204" pitchFamily="34" charset="0"/>
                        </a:rPr>
                        <a:t>n/a 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10%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18.35%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23.35%</a:t>
                      </a:r>
                      <a:endParaRPr lang="en-MY" sz="16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0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24.</a:t>
                      </a:r>
                      <a:endParaRPr lang="en-MY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usahawan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berjaya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menubuhkan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syarikat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mendaftar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Suruhanjaya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Syarikat  Malaysia (SSM).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>
                          <a:effectLst/>
                          <a:latin typeface="Arial Narrow" panose="020B0606020202030204" pitchFamily="34" charset="0"/>
                        </a:rPr>
                        <a:t>n/a 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50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syarikat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8AAF-6B1E-4735-BEC8-A6ABB182FB5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HAL EHWAL PELAJAR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A53C-E88E-4FDB-A258-45713BFD6B6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01810"/>
              </p:ext>
            </p:extLst>
          </p:nvPr>
        </p:nvGraphicFramePr>
        <p:xfrm>
          <a:off x="179511" y="1916832"/>
          <a:ext cx="8784974" cy="39722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8015"/>
                <a:gridCol w="1357957"/>
                <a:gridCol w="1124349"/>
                <a:gridCol w="864096"/>
                <a:gridCol w="1008112"/>
                <a:gridCol w="1008112"/>
                <a:gridCol w="939637"/>
                <a:gridCol w="860563"/>
                <a:gridCol w="1224133"/>
              </a:tblGrid>
              <a:tr h="2241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9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017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25.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penajaan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Endowmen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UPM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NEW KPI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2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26.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kolej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bertaraf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5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bintang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HAL EHWAL PELAJAR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1798"/>
              </p:ext>
            </p:extLst>
          </p:nvPr>
        </p:nvGraphicFramePr>
        <p:xfrm>
          <a:off x="325496" y="1830659"/>
          <a:ext cx="8566987" cy="48387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0105"/>
                <a:gridCol w="1768167"/>
                <a:gridCol w="1008112"/>
                <a:gridCol w="792088"/>
                <a:gridCol w="640021"/>
                <a:gridCol w="872147"/>
                <a:gridCol w="864096"/>
                <a:gridCol w="864096"/>
                <a:gridCol w="1368155"/>
              </a:tblGrid>
              <a:tr h="31551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197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27.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Jaringan Industri dan Komuniti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2487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2000 </a:t>
                      </a:r>
                      <a:endParaRPr lang="ms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602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ndalus" panose="02020603050405020304" pitchFamily="18" charset="-78"/>
                        </a:rPr>
                        <a:t>1216</a:t>
                      </a: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ndalus" panose="02020603050405020304" pitchFamily="18" charset="-78"/>
                      </a:endParaRPr>
                    </a:p>
                  </a:txBody>
                  <a:tcPr marL="63300" marR="63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ndalus" panose="02020603050405020304" pitchFamily="18" charset="-78"/>
                        </a:rPr>
                        <a:t>1,689</a:t>
                      </a:r>
                    </a:p>
                  </a:txBody>
                  <a:tcPr marL="63300" marR="63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n-MY" sz="16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59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i) Bilangan Jaringan Industri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1800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528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994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1,389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809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ii) Bilangan jaringan Industri berimpak tinggi (5 bintang)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5 </a:t>
                      </a:r>
                    </a:p>
                  </a:txBody>
                  <a:tcPr marL="63300" marR="63300" marT="0" marB="0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8</a:t>
                      </a:r>
                    </a:p>
                  </a:txBody>
                  <a:tcPr marL="63300" marR="63300" marT="0" marB="0">
                    <a:solidFill>
                      <a:srgbClr val="D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93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iii) Bilangan Jaringan Komuniti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173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251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158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iv) Projek Komuniti  berimpak tinggi  (4-5 bintang).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10 (Jaringan)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8 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13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3707-A7E6-45E1-A7DF-3D14E13082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33279" y="980728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78429"/>
              </p:ext>
            </p:extLst>
          </p:nvPr>
        </p:nvGraphicFramePr>
        <p:xfrm>
          <a:off x="179512" y="1772816"/>
          <a:ext cx="8784979" cy="464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0191"/>
                <a:gridCol w="2182097"/>
                <a:gridCol w="1224136"/>
                <a:gridCol w="792088"/>
                <a:gridCol w="648072"/>
                <a:gridCol w="720080"/>
                <a:gridCol w="720080"/>
                <a:gridCol w="864096"/>
                <a:gridCol w="1224139"/>
              </a:tblGrid>
              <a:tr h="3154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29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28.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Geran Penyelidikan dan Pengembangan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berkaitan JINM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40  (Geran)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61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KPI KPM</a:t>
                      </a: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6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29.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Memasyarakatkan kepakaran Universiti melalui JINM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staf terlibat dengan industri (3-5  bintang); dan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staf terlibat dengan komuniti (2-5 bintang)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587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450  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290  </a:t>
                      </a: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ms-MY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32  </a:t>
                      </a: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943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704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1,653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328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1,325</a:t>
                      </a: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PS 2014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9BB67-6AD8-45BA-BE3D-ADCF496DA7E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590" y="980728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827625"/>
              </p:ext>
            </p:extLst>
          </p:nvPr>
        </p:nvGraphicFramePr>
        <p:xfrm>
          <a:off x="179512" y="1772816"/>
          <a:ext cx="8712967" cy="466358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3877"/>
                <a:gridCol w="1808371"/>
                <a:gridCol w="936104"/>
                <a:gridCol w="936104"/>
                <a:gridCol w="864096"/>
                <a:gridCol w="792088"/>
                <a:gridCol w="792088"/>
                <a:gridCol w="864096"/>
                <a:gridCol w="1296143"/>
              </a:tblGrid>
              <a:tr h="2084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3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2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30.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Program Angkat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(16 fakulti)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2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16</a:t>
                      </a:r>
                      <a:r>
                        <a:rPr lang="ms-MY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31.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program JINM UPM di arena antarabangsa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8 (Program)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</a:txBody>
                  <a:tcPr marL="41865" marR="4186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</a:t>
                      </a:r>
                    </a:p>
                  </a:txBody>
                  <a:tcPr marL="63305" marR="6330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32.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Penjanaan Pendapatan (i + ii)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AutoNum type="romanLcParenBoth"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Jumlah sumbangan </a:t>
                      </a:r>
                      <a:r>
                        <a:rPr kumimoji="0" lang="ms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kewangan atau nilai</a:t>
                      </a: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setara (in-kind)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AutoNum type="romanLcParenBoth"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Jumlah pendapatan untuk </a:t>
                      </a:r>
                      <a:r>
                        <a:rPr kumimoji="0" lang="ms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Tabung Amanah untuk aktiviti JINM</a:t>
                      </a: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RM52.8 juta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40 juta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RM39.5 juta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juta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RM16.1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RM16.1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29.4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juta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RM29.4 juta</a:t>
                      </a:r>
                      <a:endParaRPr lang="ms-MY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RM34.8 juta</a:t>
                      </a:r>
                      <a:endParaRPr lang="ms-MY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RM34.8 juta</a:t>
                      </a: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0</a:t>
                      </a:r>
                    </a:p>
                  </a:txBody>
                  <a:tcPr marL="63305" marR="6330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0</a:t>
                      </a:r>
                    </a:p>
                  </a:txBody>
                  <a:tcPr marL="63305" marR="6330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A822-FB12-48D1-9E6D-8ADFD07F0B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80728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401818"/>
              </p:ext>
            </p:extLst>
          </p:nvPr>
        </p:nvGraphicFramePr>
        <p:xfrm>
          <a:off x="202662" y="1844824"/>
          <a:ext cx="8712970" cy="41542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8112"/>
                <a:gridCol w="1378938"/>
                <a:gridCol w="1103381"/>
                <a:gridCol w="891800"/>
                <a:gridCol w="813131"/>
                <a:gridCol w="864096"/>
                <a:gridCol w="864096"/>
                <a:gridCol w="1080120"/>
                <a:gridCol w="1319296"/>
              </a:tblGrid>
              <a:tr h="3375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9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788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33.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PhD: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b)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83.56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82.85%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83%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54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 Narrow" panose="020B0606020202030204" pitchFamily="34" charset="0"/>
                        </a:rPr>
                        <a:t>84.18%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83.86%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85.50%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4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83.30%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83.32%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85.23%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297C-02F8-47E4-8132-FF80EEA3192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05273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935713"/>
              </p:ext>
            </p:extLst>
          </p:nvPr>
        </p:nvGraphicFramePr>
        <p:xfrm>
          <a:off x="251520" y="1847021"/>
          <a:ext cx="8640960" cy="296028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2048"/>
                <a:gridCol w="1296144"/>
                <a:gridCol w="936104"/>
                <a:gridCol w="792088"/>
                <a:gridCol w="936104"/>
                <a:gridCol w="864096"/>
                <a:gridCol w="792088"/>
                <a:gridCol w="936104"/>
                <a:gridCol w="1656184"/>
              </a:tblGrid>
              <a:tr h="1436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3545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34.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Keberkesanan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Manusia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romanLcPeriod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1:17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1:16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1:16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1:16.7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1:16.7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7424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ii.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11.09%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5.34%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5.39%</a:t>
                      </a:r>
                    </a:p>
                  </a:txBody>
                  <a:tcPr marL="42890" marR="42890" marT="0" marB="0" horzOverflow="overflow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E4D5-920E-4328-AAD4-C6DF5F23105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05273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82517"/>
              </p:ext>
            </p:extLst>
          </p:nvPr>
        </p:nvGraphicFramePr>
        <p:xfrm>
          <a:off x="107505" y="1844824"/>
          <a:ext cx="8928989" cy="42135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7008"/>
                <a:gridCol w="1675578"/>
                <a:gridCol w="928580"/>
                <a:gridCol w="825321"/>
                <a:gridCol w="975379"/>
                <a:gridCol w="825321"/>
                <a:gridCol w="975379"/>
                <a:gridCol w="900350"/>
                <a:gridCol w="1426073"/>
              </a:tblGrid>
              <a:tr h="3608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4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iii.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1:3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1:3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1:2.4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1:2.57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1:2.54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iv.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latihan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88.53%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11.03%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37.35%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78.84%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v.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Mobiliti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(outbound)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0.8%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1.8%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(79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orang)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7.75%</a:t>
                      </a:r>
                      <a:endParaRPr lang="en-MY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10.17%</a:t>
                      </a:r>
                      <a:endParaRPr lang="en-MY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35.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perkhidmatan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D3E89-2808-4F5D-A50E-D39D562AFF5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05273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47756"/>
              </p:ext>
            </p:extLst>
          </p:nvPr>
        </p:nvGraphicFramePr>
        <p:xfrm>
          <a:off x="179514" y="1988840"/>
          <a:ext cx="8784973" cy="37558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2046"/>
                <a:gridCol w="1152128"/>
                <a:gridCol w="1008112"/>
                <a:gridCol w="864096"/>
                <a:gridCol w="936104"/>
                <a:gridCol w="936104"/>
                <a:gridCol w="936104"/>
                <a:gridCol w="1008112"/>
                <a:gridCol w="1512167"/>
              </a:tblGrid>
              <a:tr h="2987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770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36.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Percentage of internal income vs. total annual budget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Kerajaan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RM551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RM100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19.2%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RM625</a:t>
                      </a:r>
                      <a:r>
                        <a:rPr lang="en-MY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RM120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kern="12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28.2%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RM156 </a:t>
                      </a:r>
                      <a:r>
                        <a:rPr lang="en-MY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RM44.13</a:t>
                      </a:r>
                      <a:r>
                        <a:rPr lang="en-MY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15.25%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RM312.5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RM47.67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MY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19.2%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RM468.75</a:t>
                      </a:r>
                      <a:r>
                        <a:rPr lang="en-US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RM90</a:t>
                      </a:r>
                      <a:r>
                        <a:rPr lang="en-US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9B530-C7D1-4240-85E7-AE298E844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80768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PENGURUSAN KEWANGAN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0" y="908720"/>
            <a:ext cx="9144000" cy="720000"/>
          </a:xfr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PERKHIDMATAN PERPUSTAKAAN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979916"/>
              </p:ext>
            </p:extLst>
          </p:nvPr>
        </p:nvGraphicFramePr>
        <p:xfrm>
          <a:off x="179513" y="2060848"/>
          <a:ext cx="8784977" cy="33559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6981"/>
                <a:gridCol w="1702434"/>
                <a:gridCol w="1007652"/>
                <a:gridCol w="781364"/>
                <a:gridCol w="810706"/>
                <a:gridCol w="773470"/>
                <a:gridCol w="792088"/>
                <a:gridCol w="1008112"/>
                <a:gridCol w="1512170"/>
              </a:tblGrid>
              <a:tr h="3154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23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37.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tajuk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diperlukan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koleksi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88.17%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3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38.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kandungan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digital </a:t>
                      </a: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portal UPMIR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34.62%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4000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1628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2889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3982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DCC82-6892-4542-8885-04B72410BA9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395536" y="1700728"/>
            <a:ext cx="8424936" cy="489662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MY" b="1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MY" b="1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Bilangan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harta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intelek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dikomersilkan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Penjanaan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Pendapatan</a:t>
            </a:r>
            <a:r>
              <a:rPr lang="en-MY" b="1" dirty="0">
                <a:latin typeface="Arial Narrow" panose="020B0606020202030204" pitchFamily="34" charset="0"/>
              </a:rPr>
              <a:t> :</a:t>
            </a:r>
          </a:p>
          <a:p>
            <a:pPr marL="746125" lvl="0" indent="-342900">
              <a:buFont typeface="+mj-lt"/>
              <a:buAutoNum type="alphaLcParenR"/>
            </a:pPr>
            <a:r>
              <a:rPr lang="en-MY" b="1" dirty="0" err="1" smtClean="0">
                <a:latin typeface="Arial Narrow" panose="020B0606020202030204" pitchFamily="34" charset="0"/>
              </a:rPr>
              <a:t>Jumlah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nilai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geran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penyelidikan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smtClean="0">
                <a:latin typeface="Arial Narrow" panose="020B0606020202030204" pitchFamily="34" charset="0"/>
              </a:rPr>
              <a:t>(</a:t>
            </a:r>
            <a:r>
              <a:rPr lang="en-MY" b="1" dirty="0" err="1" smtClean="0">
                <a:latin typeface="Arial Narrow" panose="020B0606020202030204" pitchFamily="34" charset="0"/>
              </a:rPr>
              <a:t>awam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dan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antarabangsa</a:t>
            </a:r>
            <a:r>
              <a:rPr lang="en-MY" b="1" dirty="0" smtClean="0">
                <a:latin typeface="Arial Narrow" panose="020B0606020202030204" pitchFamily="34" charset="0"/>
              </a:rPr>
              <a:t>)</a:t>
            </a:r>
          </a:p>
          <a:p>
            <a:pPr marL="746125" lvl="0" indent="-342900">
              <a:buFont typeface="+mj-lt"/>
              <a:buAutoNum type="alphaLcParenR"/>
            </a:pPr>
            <a:r>
              <a:rPr lang="en-MY" b="1" dirty="0" err="1" smtClean="0">
                <a:latin typeface="Arial Narrow" panose="020B0606020202030204" pitchFamily="34" charset="0"/>
              </a:rPr>
              <a:t>Pengkomersilan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harta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intelek</a:t>
            </a:r>
            <a:endParaRPr lang="en-MY" b="1" dirty="0" smtClean="0">
              <a:latin typeface="Arial Narrow" panose="020B0606020202030204" pitchFamily="34" charset="0"/>
            </a:endParaRPr>
          </a:p>
          <a:p>
            <a:pPr marL="746125" lvl="0" indent="-342900">
              <a:buFont typeface="+mj-lt"/>
              <a:buAutoNum type="alphaLcParenR"/>
            </a:pPr>
            <a:r>
              <a:rPr lang="en-MY" b="1" dirty="0" err="1" smtClean="0">
                <a:latin typeface="Arial Narrow" panose="020B0606020202030204" pitchFamily="34" charset="0"/>
              </a:rPr>
              <a:t>Sumber-sumber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>
                <a:latin typeface="Arial Narrow" panose="020B0606020202030204" pitchFamily="34" charset="0"/>
              </a:rPr>
              <a:t>lain (</a:t>
            </a:r>
            <a:r>
              <a:rPr lang="en-MY" b="1" dirty="0" err="1">
                <a:latin typeface="Arial Narrow" panose="020B0606020202030204" pitchFamily="34" charset="0"/>
              </a:rPr>
              <a:t>perkhidmatan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makmal</a:t>
            </a:r>
            <a:r>
              <a:rPr lang="en-MY" b="1" dirty="0">
                <a:latin typeface="Arial Narrow" panose="020B0606020202030204" pitchFamily="34" charset="0"/>
              </a:rPr>
              <a:t>, </a:t>
            </a:r>
            <a:r>
              <a:rPr lang="en-MY" b="1" dirty="0" err="1">
                <a:latin typeface="Arial Narrow" panose="020B0606020202030204" pitchFamily="34" charset="0"/>
              </a:rPr>
              <a:t>inisiatif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EduPark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dsb</a:t>
            </a:r>
            <a:r>
              <a:rPr lang="en-MY" b="1" dirty="0" smtClean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Nisbah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penerbitan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jurnal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berindeks</a:t>
            </a:r>
            <a:r>
              <a:rPr lang="en-MY" b="1" dirty="0">
                <a:latin typeface="Arial Narrow" panose="020B0606020202030204" pitchFamily="34" charset="0"/>
              </a:rPr>
              <a:t> (per </a:t>
            </a:r>
            <a:r>
              <a:rPr lang="en-MY" b="1" dirty="0" err="1">
                <a:latin typeface="Arial Narrow" panose="020B0606020202030204" pitchFamily="34" charset="0"/>
              </a:rPr>
              <a:t>pegawai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)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Peratus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penerbitan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jurnal</a:t>
            </a:r>
            <a:r>
              <a:rPr lang="en-MY" b="1" dirty="0">
                <a:latin typeface="Arial Narrow" panose="020B0606020202030204" pitchFamily="34" charset="0"/>
              </a:rPr>
              <a:t> Quartile 1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2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inovasi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berasaskan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pertanian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dikomersilkan</a:t>
            </a:r>
            <a:r>
              <a:rPr lang="en-MY" b="1" dirty="0">
                <a:latin typeface="Arial Narrow" panose="020B0606020202030204" pitchFamily="34" charset="0"/>
              </a:rPr>
              <a:t>  (</a:t>
            </a:r>
            <a:r>
              <a:rPr lang="en-MY" b="1" dirty="0" err="1">
                <a:latin typeface="Arial Narrow" panose="020B0606020202030204" pitchFamily="34" charset="0"/>
              </a:rPr>
              <a:t>kumulatif</a:t>
            </a:r>
            <a:r>
              <a:rPr lang="en-MY" b="1" dirty="0">
                <a:latin typeface="Arial Narrow" panose="020B0606020202030204" pitchFamily="34" charset="0"/>
              </a:rPr>
              <a:t>)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penyelidik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menerima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geran</a:t>
            </a:r>
            <a:r>
              <a:rPr lang="en-MY" b="1" dirty="0">
                <a:latin typeface="Arial Narrow" panose="020B0606020202030204" pitchFamily="34" charset="0"/>
              </a:rPr>
              <a:t> 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industri</a:t>
            </a:r>
            <a:r>
              <a:rPr lang="en-MY" b="1" dirty="0" smtClean="0">
                <a:latin typeface="Arial Narrow" panose="020B0606020202030204" pitchFamily="34" charset="0"/>
              </a:rPr>
              <a:t> (</a:t>
            </a:r>
            <a:r>
              <a:rPr lang="en-MY" b="1" dirty="0" err="1" smtClean="0">
                <a:latin typeface="Arial Narrow" panose="020B0606020202030204" pitchFamily="34" charset="0"/>
              </a:rPr>
              <a:t>swasta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dan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antarabangsa</a:t>
            </a:r>
            <a:r>
              <a:rPr lang="en-MY" b="1" dirty="0" smtClean="0">
                <a:latin typeface="Arial Narrow" panose="020B0606020202030204" pitchFamily="34" charset="0"/>
              </a:rPr>
              <a:t>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jurnal</a:t>
            </a:r>
            <a:r>
              <a:rPr lang="en-MY" b="1" dirty="0">
                <a:latin typeface="Arial Narrow" panose="020B0606020202030204" pitchFamily="34" charset="0"/>
              </a:rPr>
              <a:t> UPM yang </a:t>
            </a:r>
            <a:r>
              <a:rPr lang="en-MY" b="1" dirty="0" err="1">
                <a:latin typeface="Arial Narrow" panose="020B0606020202030204" pitchFamily="34" charset="0"/>
              </a:rPr>
              <a:t>diindeks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pangkalan</a:t>
            </a:r>
            <a:r>
              <a:rPr lang="en-MY" b="1" dirty="0">
                <a:latin typeface="Arial Narrow" panose="020B0606020202030204" pitchFamily="34" charset="0"/>
              </a:rPr>
              <a:t> data SCOPUS/ ISI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Impak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daripada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harta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intelek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Inovasi</a:t>
            </a:r>
            <a:r>
              <a:rPr lang="en-MY" b="1" dirty="0">
                <a:latin typeface="Arial Narrow" panose="020B0606020202030204" pitchFamily="34" charset="0"/>
              </a:rPr>
              <a:t> (Paten yang </a:t>
            </a:r>
            <a:r>
              <a:rPr lang="en-MY" b="1" dirty="0" err="1">
                <a:latin typeface="Arial Narrow" panose="020B0606020202030204" pitchFamily="34" charset="0"/>
              </a:rPr>
              <a:t>difailkan</a:t>
            </a:r>
            <a:r>
              <a:rPr lang="en-MY" b="1" dirty="0">
                <a:latin typeface="Arial Narrow" panose="020B0606020202030204" pitchFamily="34" charset="0"/>
              </a:rPr>
              <a:t>, </a:t>
            </a:r>
            <a:r>
              <a:rPr lang="en-MY" b="1" dirty="0" err="1">
                <a:latin typeface="Arial Narrow" panose="020B0606020202030204" pitchFamily="34" charset="0"/>
              </a:rPr>
              <a:t>hak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cipta</a:t>
            </a:r>
            <a:r>
              <a:rPr lang="en-MY" b="1" dirty="0">
                <a:latin typeface="Arial Narrow" panose="020B0606020202030204" pitchFamily="34" charset="0"/>
              </a:rPr>
              <a:t>, cap </a:t>
            </a:r>
            <a:r>
              <a:rPr lang="en-MY" b="1" dirty="0" err="1">
                <a:latin typeface="Arial Narrow" panose="020B0606020202030204" pitchFamily="34" charset="0"/>
              </a:rPr>
              <a:t>dagang</a:t>
            </a:r>
            <a:r>
              <a:rPr lang="en-MY" b="1" dirty="0">
                <a:latin typeface="Arial Narrow" panose="020B0606020202030204" pitchFamily="34" charset="0"/>
              </a:rPr>
              <a:t>, etc.)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Nisbah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geran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perindustrian</a:t>
            </a:r>
            <a:r>
              <a:rPr lang="en-MY" b="1" dirty="0">
                <a:latin typeface="Arial Narrow" panose="020B0606020202030204" pitchFamily="34" charset="0"/>
              </a:rPr>
              <a:t> : </a:t>
            </a:r>
            <a:r>
              <a:rPr lang="en-MY" b="1" dirty="0" err="1">
                <a:latin typeface="Arial Narrow" panose="020B0606020202030204" pitchFamily="34" charset="0"/>
              </a:rPr>
              <a:t>geran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awam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PENYELIDIKAN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&amp; INOVASI</a:t>
            </a:r>
            <a:endParaRPr lang="en-US" altLang="en-US" sz="4000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0469"/>
              </p:ext>
            </p:extLst>
          </p:nvPr>
        </p:nvGraphicFramePr>
        <p:xfrm>
          <a:off x="72008" y="2060848"/>
          <a:ext cx="8964488" cy="352839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5093"/>
                <a:gridCol w="1574619"/>
                <a:gridCol w="936104"/>
                <a:gridCol w="833814"/>
                <a:gridCol w="750362"/>
                <a:gridCol w="864096"/>
                <a:gridCol w="864096"/>
                <a:gridCol w="1008112"/>
                <a:gridCol w="1728192"/>
              </a:tblGrid>
              <a:tr h="3316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Catatan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65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303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39.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rekod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Malaysia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data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Agris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Q2, 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14.7%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03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40.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mencapai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markah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&gt;80%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post test program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literasi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maklumat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Q2, 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97.37%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DCC82-6892-4542-8885-04B72410BA9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80" y="980728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PERKHIDMATAN PERPUSTAKAAN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395536" y="1700728"/>
            <a:ext cx="8424936" cy="388851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MY" b="1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Peratus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graduan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memperoleh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pekerjaan</a:t>
            </a:r>
            <a:r>
              <a:rPr lang="en-MY" b="1" dirty="0">
                <a:latin typeface="Arial Narrow" panose="020B0606020202030204" pitchFamily="34" charset="0"/>
              </a:rPr>
              <a:t> di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luar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negara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semasa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Konvokesyen</a:t>
            </a:r>
            <a:endParaRPr lang="en-MY" b="1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Kepimpinan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pelajar</a:t>
            </a:r>
            <a:r>
              <a:rPr lang="en-MY" b="1" dirty="0" smtClean="0">
                <a:latin typeface="Arial Narrow" panose="020B0606020202030204" pitchFamily="34" charset="0"/>
              </a:rPr>
              <a:t> (</a:t>
            </a:r>
            <a:r>
              <a:rPr lang="en-MY" b="1" dirty="0" err="1" smtClean="0">
                <a:latin typeface="Arial Narrow" panose="020B0606020202030204" pitchFamily="34" charset="0"/>
              </a:rPr>
              <a:t>Pengukuran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untuk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keseluruhan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 smtClean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Peratus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melibatkan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diri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aktiviti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bertunjangkan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aspek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jati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diri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usahawan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berjaya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menubuhkan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syarikat</a:t>
            </a:r>
            <a:r>
              <a:rPr lang="en-MY" b="1" dirty="0">
                <a:latin typeface="Arial Narrow" panose="020B0606020202030204" pitchFamily="34" charset="0"/>
              </a:rPr>
              <a:t>  yang </a:t>
            </a:r>
            <a:r>
              <a:rPr lang="en-MY" b="1" dirty="0" err="1">
                <a:latin typeface="Arial Narrow" panose="020B0606020202030204" pitchFamily="34" charset="0"/>
              </a:rPr>
              <a:t>mendaftar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dengan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Suruhanjaya</a:t>
            </a:r>
            <a:r>
              <a:rPr lang="en-MY" b="1" dirty="0">
                <a:latin typeface="Arial Narrow" panose="020B0606020202030204" pitchFamily="34" charset="0"/>
              </a:rPr>
              <a:t> Syarikat  Malaysia (SSM).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Bilangan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pelajar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prasiswazah</a:t>
            </a:r>
            <a:r>
              <a:rPr lang="en-MY" b="1" dirty="0" smtClean="0">
                <a:latin typeface="Arial Narrow" panose="020B0606020202030204" pitchFamily="34" charset="0"/>
              </a:rPr>
              <a:t> yang </a:t>
            </a:r>
            <a:r>
              <a:rPr lang="en-MY" b="1" dirty="0" err="1" smtClean="0">
                <a:latin typeface="Arial Narrow" panose="020B0606020202030204" pitchFamily="34" charset="0"/>
              </a:rPr>
              <a:t>mendapat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penajaan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</a:p>
          <a:p>
            <a:pPr marL="738188" lvl="0" indent="-342900">
              <a:spcAft>
                <a:spcPts val="0"/>
              </a:spcAft>
              <a:buFont typeface="Symbol"/>
              <a:buChar char=""/>
            </a:pPr>
            <a:r>
              <a:rPr lang="en-MY" b="1" dirty="0" err="1">
                <a:latin typeface="Arial Narrow" panose="020B0606020202030204" pitchFamily="34" charset="0"/>
              </a:rPr>
              <a:t>Endowmen</a:t>
            </a:r>
            <a:r>
              <a:rPr lang="en-MY" b="1" dirty="0">
                <a:latin typeface="Arial Narrow" panose="020B0606020202030204" pitchFamily="34" charset="0"/>
              </a:rPr>
              <a:t>/ </a:t>
            </a:r>
            <a:r>
              <a:rPr lang="en-MY" b="1" dirty="0" err="1">
                <a:latin typeface="Arial Narrow" panose="020B0606020202030204" pitchFamily="34" charset="0"/>
              </a:rPr>
              <a:t>biasiswa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</a:p>
          <a:p>
            <a:pPr marL="738188" lvl="0" indent="-342900">
              <a:spcAft>
                <a:spcPts val="600"/>
              </a:spcAft>
              <a:buFont typeface="Symbol"/>
              <a:buChar char=""/>
            </a:pPr>
            <a:r>
              <a:rPr lang="en-MY" b="1" dirty="0" err="1">
                <a:latin typeface="Arial Narrow" panose="020B0606020202030204" pitchFamily="34" charset="0"/>
              </a:rPr>
              <a:t>Biasiswa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Luar</a:t>
            </a:r>
            <a:r>
              <a:rPr lang="en-MY" b="1" dirty="0">
                <a:latin typeface="Arial Narrow" panose="020B0606020202030204" pitchFamily="34" charset="0"/>
              </a:rPr>
              <a:t> UPM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kolej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bertaraf</a:t>
            </a:r>
            <a:r>
              <a:rPr lang="en-MY" b="1" dirty="0">
                <a:latin typeface="Arial Narrow" panose="020B0606020202030204" pitchFamily="34" charset="0"/>
              </a:rPr>
              <a:t> 5 </a:t>
            </a:r>
            <a:r>
              <a:rPr lang="en-MY" b="1" dirty="0" err="1" smtClean="0">
                <a:latin typeface="Arial Narrow" panose="020B0606020202030204" pitchFamily="34" charset="0"/>
              </a:rPr>
              <a:t>bintang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HAL EHWAL PELAJAR</a:t>
            </a:r>
            <a:endParaRPr lang="en-MY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395536" y="1700728"/>
            <a:ext cx="8424936" cy="460859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ms-MY" b="1" dirty="0">
                <a:latin typeface="Arial Narrow" panose="020B0606020202030204" pitchFamily="34" charset="0"/>
              </a:rPr>
              <a:t>Jaringan Industri dan </a:t>
            </a:r>
            <a:r>
              <a:rPr lang="ms-MY" b="1" dirty="0" smtClean="0">
                <a:latin typeface="Arial Narrow" panose="020B0606020202030204" pitchFamily="34" charset="0"/>
              </a:rPr>
              <a:t>Komuniti</a:t>
            </a:r>
          </a:p>
          <a:p>
            <a:pPr marL="739775" lvl="0" indent="-400050">
              <a:spcAft>
                <a:spcPts val="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Bilangan Jaringan Industri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739775" lvl="0" indent="-400050">
              <a:spcAft>
                <a:spcPts val="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Bilangan jaringan Industri berimpak tinggi (5 bintang)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739775" indent="-400050">
              <a:spcAft>
                <a:spcPts val="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Bilangan Jaringan Komuniti</a:t>
            </a: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739775" indent="-400050">
              <a:spcAft>
                <a:spcPts val="60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Projek Komuniti  berimpak tinggi  (4-5 bintang).</a:t>
            </a: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ms-MY" b="1" dirty="0">
                <a:latin typeface="Arial Narrow" panose="020B0606020202030204" pitchFamily="34" charset="0"/>
              </a:rPr>
              <a:t>Bilangan Geran Penyelidikan dan Pengembangan </a:t>
            </a:r>
            <a:r>
              <a:rPr lang="ms-MY" b="1" dirty="0" smtClean="0">
                <a:latin typeface="Arial Narrow" panose="020B0606020202030204" pitchFamily="34" charset="0"/>
              </a:rPr>
              <a:t>berkaitan </a:t>
            </a:r>
            <a:r>
              <a:rPr lang="ms-MY" b="1" dirty="0">
                <a:latin typeface="Arial Narrow" panose="020B0606020202030204" pitchFamily="34" charset="0"/>
              </a:rPr>
              <a:t>JINM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ms-MY" b="1" dirty="0" smtClean="0">
                <a:latin typeface="Arial Narrow" panose="020B0606020202030204" pitchFamily="34" charset="0"/>
              </a:rPr>
              <a:t>Memasyarakatkan </a:t>
            </a:r>
            <a:r>
              <a:rPr lang="ms-MY" b="1" dirty="0">
                <a:latin typeface="Arial Narrow" panose="020B0606020202030204" pitchFamily="34" charset="0"/>
              </a:rPr>
              <a:t>kepakaran Universiti melalui JINM</a:t>
            </a:r>
            <a:endParaRPr lang="en-MY" b="1" dirty="0">
              <a:latin typeface="Arial Narrow" panose="020B0606020202030204" pitchFamily="34" charset="0"/>
            </a:endParaRPr>
          </a:p>
          <a:p>
            <a:pPr marL="795338" lvl="0" indent="-400050">
              <a:lnSpc>
                <a:spcPct val="100000"/>
              </a:lnSpc>
              <a:spcAft>
                <a:spcPts val="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Bilangan staf terlibat dengan industri (3-5  bintang); dan</a:t>
            </a:r>
            <a:endParaRPr lang="en-MY" b="1" dirty="0">
              <a:latin typeface="Arial Narrow" panose="020B0606020202030204" pitchFamily="34" charset="0"/>
            </a:endParaRPr>
          </a:p>
          <a:p>
            <a:pPr marL="795338" lvl="0" indent="-400050">
              <a:lnSpc>
                <a:spcPct val="10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Bilangan staf terlibat dengan komuniti (2-5 bintang)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ms-MY" b="1" dirty="0">
                <a:latin typeface="Arial Narrow" panose="020B0606020202030204" pitchFamily="34" charset="0"/>
              </a:rPr>
              <a:t>Bilangan Program Angkat</a:t>
            </a: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ms-MY" b="1" dirty="0">
                <a:latin typeface="Arial Narrow" panose="020B0606020202030204" pitchFamily="34" charset="0"/>
              </a:rPr>
              <a:t>Bilangan program JINM UPM di arena antarabangsa </a:t>
            </a: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ms-MY" b="1" dirty="0">
                <a:latin typeface="Arial Narrow" panose="020B0606020202030204" pitchFamily="34" charset="0"/>
              </a:rPr>
              <a:t>Penjanaan Pendapatan (i + ii)</a:t>
            </a:r>
            <a:endParaRPr lang="en-MY" b="1" dirty="0">
              <a:latin typeface="Arial Narrow" panose="020B0606020202030204" pitchFamily="34" charset="0"/>
            </a:endParaRPr>
          </a:p>
          <a:p>
            <a:pPr marL="741363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ms-MY" b="1" dirty="0">
                <a:latin typeface="Arial Narrow" panose="020B0606020202030204" pitchFamily="34" charset="0"/>
              </a:rPr>
              <a:t>Jumlah sumbangan </a:t>
            </a:r>
            <a:r>
              <a:rPr lang="ms-MY" b="1" u="sng" dirty="0">
                <a:latin typeface="Arial Narrow" panose="020B0606020202030204" pitchFamily="34" charset="0"/>
              </a:rPr>
              <a:t>kewangan atau nilai</a:t>
            </a:r>
            <a:r>
              <a:rPr lang="ms-MY" b="1" dirty="0">
                <a:latin typeface="Arial Narrow" panose="020B0606020202030204" pitchFamily="34" charset="0"/>
              </a:rPr>
              <a:t> yang setara (in-kind)</a:t>
            </a:r>
            <a:endParaRPr lang="en-MY" b="1" dirty="0">
              <a:latin typeface="Arial Narrow" panose="020B0606020202030204" pitchFamily="34" charset="0"/>
            </a:endParaRPr>
          </a:p>
          <a:p>
            <a:pPr marL="741363" lvl="0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ms-MY" b="1" dirty="0" smtClean="0">
                <a:latin typeface="Arial Narrow" panose="020B0606020202030204" pitchFamily="34" charset="0"/>
              </a:rPr>
              <a:t>Jumlah </a:t>
            </a:r>
            <a:r>
              <a:rPr lang="ms-MY" b="1" dirty="0">
                <a:latin typeface="Arial Narrow" panose="020B0606020202030204" pitchFamily="34" charset="0"/>
              </a:rPr>
              <a:t>pendapatan untuk </a:t>
            </a:r>
            <a:r>
              <a:rPr lang="ms-MY" b="1" u="sng" dirty="0">
                <a:latin typeface="Arial Narrow" panose="020B0606020202030204" pitchFamily="34" charset="0"/>
              </a:rPr>
              <a:t>Tabung Amanah untuk aktiviti JINM</a:t>
            </a:r>
            <a:r>
              <a:rPr lang="ms-MY" b="1" dirty="0">
                <a:latin typeface="Arial Narrow" panose="020B0606020202030204" pitchFamily="34" charset="0"/>
              </a:rPr>
              <a:t> </a:t>
            </a: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MY" b="1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JARINGAN INDUSTRI &amp; MASYARAKAT</a:t>
            </a:r>
            <a:endParaRPr lang="en-MY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3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395536" y="1700728"/>
            <a:ext cx="8424936" cy="446457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MY" b="1" dirty="0" smtClean="0">
              <a:latin typeface="Arial Narrow" panose="020B0606020202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Peratus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dengan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kelayakan</a:t>
            </a:r>
            <a:r>
              <a:rPr lang="en-MY" b="1" dirty="0">
                <a:latin typeface="Arial Narrow" panose="020B0606020202030204" pitchFamily="34" charset="0"/>
              </a:rPr>
              <a:t> PhD</a:t>
            </a:r>
            <a:r>
              <a:rPr lang="en-MY" b="1" dirty="0" smtClean="0">
                <a:latin typeface="Arial Narrow" panose="020B0606020202030204" pitchFamily="34" charset="0"/>
              </a:rPr>
              <a:t>:</a:t>
            </a:r>
            <a:endParaRPr lang="en-MY" b="1" dirty="0">
              <a:latin typeface="Arial Narrow" panose="020B0606020202030204" pitchFamily="34" charset="0"/>
            </a:endParaRPr>
          </a:p>
          <a:p>
            <a:pPr marL="741363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err="1" smtClean="0">
                <a:latin typeface="Arial Narrow" panose="020B0606020202030204" pitchFamily="34" charset="0"/>
              </a:rPr>
              <a:t>Staf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</a:p>
          <a:p>
            <a:pPr marL="741363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err="1" smtClean="0">
                <a:latin typeface="Arial Narrow" panose="020B0606020202030204" pitchFamily="34" charset="0"/>
              </a:rPr>
              <a:t>Staf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&amp; </a:t>
            </a:r>
            <a:r>
              <a:rPr lang="en-MY" b="1" dirty="0" err="1">
                <a:latin typeface="Arial Narrow" panose="020B0606020202030204" pitchFamily="34" charset="0"/>
              </a:rPr>
              <a:t>penyelidik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MY" b="1" dirty="0" err="1">
                <a:latin typeface="Arial Narrow" panose="020B0606020202030204" pitchFamily="34" charset="0"/>
              </a:rPr>
              <a:t>Keberkesanan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Sumber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Manusia</a:t>
            </a:r>
            <a:r>
              <a:rPr lang="en-MY" b="1" dirty="0">
                <a:latin typeface="Arial Narrow" panose="020B0606020202030204" pitchFamily="34" charset="0"/>
              </a:rPr>
              <a:t> :</a:t>
            </a:r>
          </a:p>
          <a:p>
            <a:pPr marL="741363" lvl="0" indent="-400050">
              <a:spcBef>
                <a:spcPts val="0"/>
              </a:spcBef>
              <a:buFont typeface="+mj-lt"/>
              <a:buAutoNum type="romanLcPeriod"/>
            </a:pPr>
            <a:r>
              <a:rPr lang="en-MY" b="1" dirty="0" err="1" smtClean="0">
                <a:latin typeface="Arial Narrow" panose="020B0606020202030204" pitchFamily="34" charset="0"/>
              </a:rPr>
              <a:t>Nisbah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41363" lvl="0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smtClean="0">
                <a:latin typeface="Arial Narrow" panose="020B0606020202030204" pitchFamily="34" charset="0"/>
              </a:rPr>
              <a:t>%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antarabangsa</a:t>
            </a:r>
            <a:r>
              <a:rPr lang="en-MY" b="1" dirty="0">
                <a:latin typeface="Arial Narrow" panose="020B0606020202030204" pitchFamily="34" charset="0"/>
              </a:rPr>
              <a:t> 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41363" lvl="0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err="1" smtClean="0">
                <a:latin typeface="Arial Narrow" panose="020B0606020202030204" pitchFamily="34" charset="0"/>
              </a:rPr>
              <a:t>Nisbah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bukan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41363" lvl="0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smtClean="0">
                <a:latin typeface="Arial Narrow" panose="020B0606020202030204" pitchFamily="34" charset="0"/>
              </a:rPr>
              <a:t>%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bukan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latihan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41363" lvl="0" indent="-400050">
              <a:spcAft>
                <a:spcPts val="0"/>
              </a:spcAft>
              <a:buFont typeface="+mj-lt"/>
              <a:buAutoNum type="romanLcPeriod"/>
            </a:pPr>
            <a:r>
              <a:rPr lang="en-MY" b="1" dirty="0" smtClean="0">
                <a:latin typeface="Arial Narrow" panose="020B0606020202030204" pitchFamily="34" charset="0"/>
              </a:rPr>
              <a:t>% </a:t>
            </a:r>
            <a:r>
              <a:rPr lang="en-MY" b="1" dirty="0" err="1">
                <a:latin typeface="Arial Narrow" panose="020B0606020202030204" pitchFamily="34" charset="0"/>
              </a:rPr>
              <a:t>Mobiliti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staf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bukan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akademik</a:t>
            </a:r>
            <a:r>
              <a:rPr lang="en-MY" b="1" dirty="0">
                <a:latin typeface="Arial Narrow" panose="020B0606020202030204" pitchFamily="34" charset="0"/>
              </a:rPr>
              <a:t> (outbound)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 err="1">
                <a:latin typeface="Arial Narrow" panose="020B0606020202030204" pitchFamily="34" charset="0"/>
              </a:rPr>
              <a:t>Bilangan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inovasi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perkhidmatan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MY" b="1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MY" b="1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 KPI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SUMBER MANUSIA</a:t>
            </a:r>
            <a:endParaRPr lang="en-MY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1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395536" y="4509040"/>
            <a:ext cx="8424936" cy="172827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 smtClean="0">
                <a:latin typeface="Arial Narrow" panose="020B0606020202030204" pitchFamily="34" charset="0"/>
              </a:rPr>
              <a:t>Peratus</a:t>
            </a:r>
            <a:r>
              <a:rPr lang="en-MY" b="1" dirty="0" smtClean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tajuk</a:t>
            </a:r>
            <a:r>
              <a:rPr lang="en-MY" b="1" dirty="0">
                <a:latin typeface="Arial Narrow" panose="020B0606020202030204" pitchFamily="34" charset="0"/>
              </a:rPr>
              <a:t> yang </a:t>
            </a:r>
            <a:r>
              <a:rPr lang="en-MY" b="1" dirty="0" err="1">
                <a:latin typeface="Arial Narrow" panose="020B0606020202030204" pitchFamily="34" charset="0"/>
              </a:rPr>
              <a:t>diperlukan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koleksi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 err="1">
                <a:latin typeface="Arial Narrow" panose="020B0606020202030204" pitchFamily="34" charset="0"/>
              </a:rPr>
              <a:t>Pertambahan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kandungan</a:t>
            </a:r>
            <a:r>
              <a:rPr lang="en-MY" b="1" dirty="0">
                <a:latin typeface="Arial Narrow" panose="020B0606020202030204" pitchFamily="34" charset="0"/>
              </a:rPr>
              <a:t> digital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portal UPMIR 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>
                <a:latin typeface="Arial Narrow" panose="020B0606020202030204" pitchFamily="34" charset="0"/>
              </a:rPr>
              <a:t>% </a:t>
            </a:r>
            <a:r>
              <a:rPr lang="en-MY" b="1" dirty="0" err="1">
                <a:latin typeface="Arial Narrow" panose="020B0606020202030204" pitchFamily="34" charset="0"/>
              </a:rPr>
              <a:t>pertambahan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rekod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pertanian</a:t>
            </a:r>
            <a:r>
              <a:rPr lang="en-MY" b="1" dirty="0">
                <a:latin typeface="Arial Narrow" panose="020B0606020202030204" pitchFamily="34" charset="0"/>
              </a:rPr>
              <a:t> Malaysia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pangkalan</a:t>
            </a:r>
            <a:r>
              <a:rPr lang="en-MY" b="1" dirty="0">
                <a:latin typeface="Arial Narrow" panose="020B0606020202030204" pitchFamily="34" charset="0"/>
              </a:rPr>
              <a:t> data </a:t>
            </a:r>
            <a:r>
              <a:rPr lang="en-MY" b="1" dirty="0" err="1">
                <a:latin typeface="Arial Narrow" panose="020B0606020202030204" pitchFamily="34" charset="0"/>
              </a:rPr>
              <a:t>Agris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>
                <a:latin typeface="Arial Narrow" panose="020B0606020202030204" pitchFamily="34" charset="0"/>
              </a:rPr>
              <a:t>% </a:t>
            </a:r>
            <a:r>
              <a:rPr lang="en-MY" b="1" dirty="0" err="1">
                <a:latin typeface="Arial Narrow" panose="020B0606020202030204" pitchFamily="34" charset="0"/>
              </a:rPr>
              <a:t>pelajar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mencapai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markah</a:t>
            </a:r>
            <a:r>
              <a:rPr lang="en-MY" b="1" dirty="0">
                <a:latin typeface="Arial Narrow" panose="020B0606020202030204" pitchFamily="34" charset="0"/>
              </a:rPr>
              <a:t> &gt;80% </a:t>
            </a:r>
            <a:r>
              <a:rPr lang="en-MY" b="1" dirty="0" err="1">
                <a:latin typeface="Arial Narrow" panose="020B0606020202030204" pitchFamily="34" charset="0"/>
              </a:rPr>
              <a:t>dalam</a:t>
            </a:r>
            <a:r>
              <a:rPr lang="en-MY" b="1" dirty="0">
                <a:latin typeface="Arial Narrow" panose="020B0606020202030204" pitchFamily="34" charset="0"/>
              </a:rPr>
              <a:t> post test program </a:t>
            </a:r>
            <a:r>
              <a:rPr lang="en-MY" b="1" dirty="0" err="1">
                <a:latin typeface="Arial Narrow" panose="020B0606020202030204" pitchFamily="34" charset="0"/>
              </a:rPr>
              <a:t>literasi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 smtClean="0">
                <a:latin typeface="Arial Narrow" panose="020B0606020202030204" pitchFamily="34" charset="0"/>
              </a:rPr>
              <a:t>maklumat</a:t>
            </a:r>
            <a:endParaRPr lang="en-MY" b="1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717032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KPI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PERKHIDMATAN PERPUSTAKAAN</a:t>
            </a:r>
            <a:endParaRPr lang="en-MY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9968" y="1700808"/>
            <a:ext cx="8424936" cy="18002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MY" b="1" dirty="0">
                <a:latin typeface="Arial Narrow" panose="020B0606020202030204" pitchFamily="34" charset="0"/>
              </a:rPr>
              <a:t>Percentage of internal income vs. total annual budget</a:t>
            </a:r>
          </a:p>
          <a:p>
            <a:pPr marL="738188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MY" b="1" dirty="0" err="1">
                <a:latin typeface="Arial Narrow" panose="020B0606020202030204" pitchFamily="34" charset="0"/>
              </a:rPr>
              <a:t>Geran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Kerajaan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</a:p>
          <a:p>
            <a:pPr marL="738188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MY" b="1" dirty="0" err="1">
                <a:latin typeface="Arial Narrow" panose="020B0606020202030204" pitchFamily="34" charset="0"/>
              </a:rPr>
              <a:t>Sumber</a:t>
            </a:r>
            <a:r>
              <a:rPr lang="en-MY" b="1" dirty="0">
                <a:latin typeface="Arial Narrow" panose="020B0606020202030204" pitchFamily="34" charset="0"/>
              </a:rPr>
              <a:t> </a:t>
            </a:r>
            <a:r>
              <a:rPr lang="en-MY" b="1" dirty="0" err="1">
                <a:latin typeface="Arial Narrow" panose="020B0606020202030204" pitchFamily="34" charset="0"/>
              </a:rPr>
              <a:t>Dalaman</a:t>
            </a:r>
            <a:endParaRPr lang="en-MY" b="1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32" y="908720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 KPI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PENGURUSAN 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KEWANGAN</a:t>
            </a:r>
            <a:endParaRPr lang="en-US" altLang="en-US" sz="4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-7594" y="6361509"/>
            <a:ext cx="9151594" cy="523875"/>
            <a:chOff x="1" y="6351950"/>
            <a:chExt cx="10972799" cy="523220"/>
          </a:xfrm>
        </p:grpSpPr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1" y="6351950"/>
              <a:ext cx="10972799" cy="5232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PERTANIAN               INOVASI               KEHIDUPAN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71002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58697" y="6541816"/>
              <a:ext cx="152399" cy="163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1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bfe0d0486ee8d7a2b67cb4a9fbc2e5e5ea13e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57290</TotalTime>
  <Words>4145</Words>
  <Application>Microsoft Office PowerPoint</Application>
  <PresentationFormat>On-screen Show (4:3)</PresentationFormat>
  <Paragraphs>1981</Paragraphs>
  <Slides>50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PENCAPAIAN  PETUNJUK PRESTASI UTAMA  SUKU KETIGA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PENCAPAIAN Q3 2014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PERINCIAN PENCAPAIAN KPI Q3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PERKHIDMATAN PERPUSTAKAAN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Perutusan 100 hari  Naib Canselor</dc:title>
  <dc:creator>user</dc:creator>
  <cp:lastModifiedBy>Pendaftar</cp:lastModifiedBy>
  <cp:revision>1354</cp:revision>
  <cp:lastPrinted>2014-10-22T09:49:15Z</cp:lastPrinted>
  <dcterms:created xsi:type="dcterms:W3CDTF">2011-04-07T06:52:07Z</dcterms:created>
  <dcterms:modified xsi:type="dcterms:W3CDTF">2015-04-01T00:53:21Z</dcterms:modified>
</cp:coreProperties>
</file>